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9" r:id="rId2"/>
    <p:sldMasterId id="2147483660" r:id="rId3"/>
  </p:sldMasterIdLst>
  <p:notesMasterIdLst>
    <p:notesMasterId r:id="rId27"/>
  </p:notesMasterIdLst>
  <p:sldIdLst>
    <p:sldId id="850" r:id="rId4"/>
    <p:sldId id="935" r:id="rId5"/>
    <p:sldId id="937" r:id="rId6"/>
    <p:sldId id="938" r:id="rId7"/>
    <p:sldId id="914" r:id="rId8"/>
    <p:sldId id="915" r:id="rId9"/>
    <p:sldId id="849" r:id="rId10"/>
    <p:sldId id="939" r:id="rId11"/>
    <p:sldId id="855" r:id="rId12"/>
    <p:sldId id="941" r:id="rId13"/>
    <p:sldId id="790" r:id="rId14"/>
    <p:sldId id="921" r:id="rId15"/>
    <p:sldId id="922" r:id="rId16"/>
    <p:sldId id="923" r:id="rId17"/>
    <p:sldId id="940" r:id="rId18"/>
    <p:sldId id="926" r:id="rId19"/>
    <p:sldId id="942" r:id="rId20"/>
    <p:sldId id="928" r:id="rId21"/>
    <p:sldId id="929" r:id="rId22"/>
    <p:sldId id="931" r:id="rId23"/>
    <p:sldId id="943" r:id="rId24"/>
    <p:sldId id="933" r:id="rId25"/>
    <p:sldId id="944" r:id="rId2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FFFFDF"/>
    <a:srgbClr val="000099"/>
    <a:srgbClr val="800000"/>
    <a:srgbClr val="008000"/>
    <a:srgbClr val="66FF33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72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  <a:defRPr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C56B39-97E2-4A9D-AB90-ED81DD281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2F64B8-BC6E-4E5E-98F1-1312CBDFA0C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7E976B-A287-4B67-B1AD-A19D94A049B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419141-4983-410A-9C4A-5FB0F2E8727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88" tIns="50694" rIns="97488" bIns="50694" anchor="b"/>
          <a:lstStyle/>
          <a:p>
            <a:pPr algn="r" defTabSz="487363">
              <a:tabLst>
                <a:tab pos="784225" algn="l"/>
                <a:tab pos="1568450" algn="l"/>
                <a:tab pos="2352675" algn="l"/>
                <a:tab pos="3136900" algn="l"/>
              </a:tabLst>
            </a:pPr>
            <a:fld id="{7D24B55E-29E2-4951-9454-3870818013D8}" type="slidenum">
              <a:rPr lang="ru-RU" sz="1300" b="1">
                <a:solidFill>
                  <a:srgbClr val="000000"/>
                </a:solidFill>
                <a:cs typeface="Arial" pitchFamily="34" charset="0"/>
              </a:rPr>
              <a:pPr algn="r" defTabSz="487363">
                <a:tabLst>
                  <a:tab pos="784225" algn="l"/>
                  <a:tab pos="1568450" algn="l"/>
                  <a:tab pos="2352675" algn="l"/>
                  <a:tab pos="3136900" algn="l"/>
                </a:tabLst>
              </a:pPr>
              <a:t>11</a:t>
            </a:fld>
            <a:endParaRPr lang="ru-RU" sz="13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F79B7-97F6-4117-B9EC-1F7D7A951B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1FAD-2456-47E6-9695-582028FF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11B1-2E46-4E52-AB94-C5906A90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4A6D-50FB-40A6-BD12-50652DF9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508A-9F91-4F04-83E5-3735D1E4A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F6F61-9F82-4D06-A24E-49617A8F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00D0-B168-4CF1-A279-16619B805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5E55-A935-4ADC-91BC-D6E749A8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776E-F0A9-4E81-B1FA-4B146CFB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2F01-167C-45FB-BE6A-92FC29DE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6709-3ED2-42D0-A784-53F0C7BC8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A0D7-8FF5-432F-AE63-0A8A9DAA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00BC-A081-4367-9DDB-BC6BD1DD4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F9EF-8218-4E18-A9AE-3B564E83E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A3E7-1BDA-4B44-AC7E-057D51E7D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CE5E-DE83-4180-822D-7B4EEB789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034A-3F2A-4430-82AA-9284188E5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94FD-8DC8-4E62-885A-5EE0DDF7B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6B57-64FA-4F7E-8D3B-337430089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1FCA-7073-4A1F-B0C9-A6EE71F6B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EB5-7B1D-42AF-A4E5-D25D63843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672-3EAB-4963-B75C-CA67E6707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C53B-3D6C-4298-8F84-AFE50395E9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1B38-FB25-4559-A1D6-17E6D23E0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F19E-D0ED-4B88-B30C-125EE6AD8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C3D5-6F64-4214-BE55-F27BD9642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6E04-70BE-4EC9-889E-798292E1F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843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3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7D1B-16E4-4CBA-AC18-E81A10BF1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D404-2DF1-49A3-A430-AF5C802E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CB2E-4F9D-480D-9D1F-1919E38B3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A454-15C9-4284-B292-6399E1766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C1C2-86BF-4AF2-A7D2-9D3C59245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39A9-1F73-4F24-BB0A-2A88374E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4EAE-5286-4FF6-BB53-D62084FF3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D830C1-E401-45F9-B777-614FF666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B70E91-4D3C-46AD-8CE6-8F3851D59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381750"/>
            <a:ext cx="210661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 b="1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6A0C76-065B-4598-8F4F-5CC47D15E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2pPr>
      <a:lvl3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3pPr>
      <a:lvl4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4pPr>
      <a:lvl5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5pPr>
      <a:lvl6pPr marL="4572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6pPr>
      <a:lvl7pPr marL="9144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7pPr>
      <a:lvl8pPr marL="13716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8pPr>
      <a:lvl9pPr marL="1828800" algn="ctr" defTabSz="449263" rtl="0" fontAlgn="base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60033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39725" indent="-339725" algn="l" defTabSz="449263" rtl="0" eaLnBrk="0" fontAlgn="base" hangingPunct="0">
        <a:lnSpc>
          <a:spcPct val="13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3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3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.universe-cluster.de/indico/conferenceDisplay.py?confId=22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gif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812014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Recent results from Belle</a:t>
            </a:r>
          </a:p>
          <a:p>
            <a:pPr algn="ctr">
              <a:defRPr/>
            </a:pPr>
            <a:endParaRPr lang="en-US" sz="4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154" y="2833607"/>
            <a:ext cx="6348413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Denis </a:t>
            </a:r>
            <a:r>
              <a:rPr lang="en-US" sz="2800" dirty="0" err="1" smtClean="0">
                <a:solidFill>
                  <a:srgbClr val="000099"/>
                </a:solidFill>
                <a:latin typeface="+mj-lt"/>
              </a:rPr>
              <a:t>Epifanov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0099"/>
                </a:solidFill>
                <a:latin typeface="+mj-lt"/>
              </a:rPr>
              <a:t>The University of Tokyo</a:t>
            </a:r>
          </a:p>
          <a:p>
            <a:pPr algn="ctr">
              <a:defRPr/>
            </a:pPr>
            <a:r>
              <a:rPr lang="en-US" i="1" dirty="0" smtClean="0">
                <a:solidFill>
                  <a:srgbClr val="000099"/>
                </a:solidFill>
                <a:latin typeface="+mj-lt"/>
              </a:rPr>
              <a:t>on behalf of Belle collaboration</a:t>
            </a:r>
          </a:p>
        </p:txBody>
      </p:sp>
      <p:sp>
        <p:nvSpPr>
          <p:cNvPr id="14342" name="AutoShape 7" descr="http://www.ichep2012.com.au/Portals/_default/Skins/www.ichep2012.com.au/Images/image2.gif"/>
          <p:cNvSpPr>
            <a:spLocks noChangeAspect="1" noChangeArrowheads="1"/>
          </p:cNvSpPr>
          <p:nvPr/>
        </p:nvSpPr>
        <p:spPr bwMode="auto">
          <a:xfrm>
            <a:off x="161925" y="-571500"/>
            <a:ext cx="1743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9" descr="X&lt;font size=&quot;-1&quot;&gt;th&lt;/font&gt; Quark Confinement&lt;br&gt; and the Hadron Spectrum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1" descr="X&lt;font size=&quot;-1&quot;&gt;th&lt;/font&gt; Quark Confinement&lt;br&gt; and the Hadron Spectrum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3" descr="X&lt;font size=&quot;-1&quot;&gt;th&lt;/font&gt; Quark Confinement&lt;br&gt; and the Hadron Spectrum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23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5" descr="tower"/>
          <p:cNvSpPr>
            <a:spLocks noChangeAspect="1" noChangeArrowheads="1"/>
          </p:cNvSpPr>
          <p:nvPr/>
        </p:nvSpPr>
        <p:spPr bwMode="auto">
          <a:xfrm>
            <a:off x="161925" y="-547688"/>
            <a:ext cx="1143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Рисунок 10" descr="logo_lomo17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9988" y="4548672"/>
            <a:ext cx="4804012" cy="2131907"/>
          </a:xfrm>
          <a:prstGeom prst="rect">
            <a:avLst/>
          </a:prstGeom>
        </p:spPr>
      </p:pic>
      <p:pic>
        <p:nvPicPr>
          <p:cNvPr id="12" name="Рисунок 11" descr="bell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351" y="165978"/>
            <a:ext cx="1962211" cy="1594583"/>
          </a:xfrm>
          <a:prstGeom prst="rect">
            <a:avLst/>
          </a:prstGeom>
        </p:spPr>
      </p:pic>
      <p:pic>
        <p:nvPicPr>
          <p:cNvPr id="13" name="Рисунок 12" descr="University_of_Tokyo_Logo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0120" y="232012"/>
            <a:ext cx="5704763" cy="1489477"/>
          </a:xfrm>
          <a:prstGeom prst="rect">
            <a:avLst/>
          </a:prstGeom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0" y="5053085"/>
            <a:ext cx="4572000" cy="12794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lang="en-US" sz="1800" b="1" kern="0" dirty="0" smtClean="0">
                <a:solidFill>
                  <a:srgbClr val="000066"/>
                </a:solidFill>
                <a:latin typeface="+mn-lt"/>
                <a:cs typeface="+mn-cs"/>
              </a:rPr>
              <a:t>Study of  </a:t>
            </a:r>
            <a:r>
              <a:rPr lang="en-US" sz="1800" b="1" kern="0" dirty="0" err="1" smtClean="0">
                <a:solidFill>
                  <a:srgbClr val="000066"/>
                </a:solidFill>
                <a:latin typeface="+mn-lt"/>
                <a:cs typeface="+mn-cs"/>
              </a:rPr>
              <a:t>bottomonia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exotic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18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New Physics in B </a:t>
            </a:r>
            <a:r>
              <a:rPr lang="en-US" sz="1800" b="1" kern="0" dirty="0" smtClean="0">
                <a:solidFill>
                  <a:srgbClr val="000066"/>
                </a:solidFill>
                <a:latin typeface="+mn-lt"/>
                <a:cs typeface="+mn-cs"/>
              </a:rPr>
              <a:t>→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(*)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dark photon and dark Higgs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4412" y="4548662"/>
            <a:ext cx="1282889" cy="44869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DF6F61-9F82-4D06-A24E-49617A8F6F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45168" y="0"/>
            <a:ext cx="8229600" cy="4812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32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Evidence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(6S)→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r>
              <a:rPr kumimoji="0" lang="en-US" sz="32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[→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sz="32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336" y="231271"/>
            <a:ext cx="847737" cy="5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37" y="858813"/>
            <a:ext cx="38195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694" y="839763"/>
            <a:ext cx="38385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5595" y="1037229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3.4</a:t>
            </a:r>
            <a:r>
              <a:rPr lang="el-GR" b="1" dirty="0" smtClean="0"/>
              <a:t>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8596" y="109182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4.7</a:t>
            </a:r>
            <a:r>
              <a:rPr lang="el-GR" b="1" dirty="0" smtClean="0"/>
              <a:t>σ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4585" y="4367283"/>
            <a:ext cx="483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miss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) was fitted in bins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miss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2012" y="4899547"/>
            <a:ext cx="8652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With present statistics we cannot conclude if both </a:t>
            </a:r>
            <a:r>
              <a:rPr lang="en-US" sz="2400" b="1" dirty="0" err="1" smtClean="0">
                <a:latin typeface="+mn-lt"/>
              </a:rPr>
              <a:t>Z</a:t>
            </a:r>
            <a:r>
              <a:rPr lang="en-US" sz="2400" b="1" baseline="-25000" dirty="0" err="1" smtClean="0">
                <a:latin typeface="+mn-lt"/>
              </a:rPr>
              <a:t>b</a:t>
            </a:r>
            <a:r>
              <a:rPr lang="en-US" sz="2400" b="1" dirty="0" smtClean="0">
                <a:latin typeface="+mn-lt"/>
              </a:rPr>
              <a:t>(10610) and </a:t>
            </a:r>
            <a:r>
              <a:rPr lang="en-US" sz="2400" b="1" dirty="0" err="1" smtClean="0">
                <a:latin typeface="+mn-lt"/>
              </a:rPr>
              <a:t>Z</a:t>
            </a:r>
            <a:r>
              <a:rPr lang="en-US" sz="2400" b="1" baseline="-25000" dirty="0" err="1" smtClean="0">
                <a:latin typeface="+mn-lt"/>
              </a:rPr>
              <a:t>b</a:t>
            </a:r>
            <a:r>
              <a:rPr lang="en-US" sz="2400" b="1" dirty="0" smtClean="0">
                <a:latin typeface="+mn-lt"/>
              </a:rPr>
              <a:t>(10650) states are produced at </a:t>
            </a:r>
            <a:r>
              <a:rPr lang="el-GR" sz="2400" b="1" dirty="0" smtClean="0">
                <a:latin typeface="+mn-lt"/>
              </a:rPr>
              <a:t>ϒ</a:t>
            </a:r>
            <a:r>
              <a:rPr lang="en-US" sz="2400" b="1" dirty="0" smtClean="0">
                <a:latin typeface="+mn-lt"/>
              </a:rPr>
              <a:t>(6S), or only one of them.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382863" y="-4763"/>
            <a:ext cx="647194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2060"/>
                </a:solidFill>
              </a:rPr>
              <a:t>Heavy quark </a:t>
            </a:r>
            <a:r>
              <a:rPr lang="en-GB" sz="3200" b="1" dirty="0" smtClean="0">
                <a:solidFill>
                  <a:srgbClr val="002060"/>
                </a:solidFill>
              </a:rPr>
              <a:t>spin structure </a:t>
            </a:r>
            <a:r>
              <a:rPr lang="en-GB" sz="3200" b="1" dirty="0">
                <a:solidFill>
                  <a:srgbClr val="002060"/>
                </a:solidFill>
              </a:rPr>
              <a:t>in </a:t>
            </a:r>
            <a:r>
              <a:rPr lang="en-GB" sz="3200" b="1" dirty="0" err="1">
                <a:solidFill>
                  <a:srgbClr val="002060"/>
                </a:solidFill>
              </a:rPr>
              <a:t>Z</a:t>
            </a:r>
            <a:r>
              <a:rPr lang="en-GB" sz="3200" b="1" baseline="-25000" dirty="0" err="1">
                <a:solidFill>
                  <a:srgbClr val="002060"/>
                </a:solidFill>
              </a:rPr>
              <a:t>b</a:t>
            </a:r>
            <a:endParaRPr lang="en-GB" sz="3200" b="1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25413" y="720725"/>
            <a:ext cx="599440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0" y="912145"/>
            <a:ext cx="591101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CC"/>
                </a:solidFill>
              </a:rPr>
              <a:t>Wave </a:t>
            </a:r>
            <a:r>
              <a:rPr lang="en-GB" dirty="0" smtClean="0">
                <a:solidFill>
                  <a:srgbClr val="0000CC"/>
                </a:solidFill>
              </a:rPr>
              <a:t>function </a:t>
            </a:r>
            <a:r>
              <a:rPr lang="en-GB" dirty="0">
                <a:solidFill>
                  <a:srgbClr val="0000CC"/>
                </a:solidFill>
              </a:rPr>
              <a:t>at large distance – </a:t>
            </a:r>
            <a:r>
              <a:rPr lang="en-GB" dirty="0" smtClean="0">
                <a:solidFill>
                  <a:srgbClr val="0000CC"/>
                </a:solidFill>
              </a:rPr>
              <a:t>molecule B</a:t>
            </a:r>
            <a:r>
              <a:rPr lang="en-GB" dirty="0">
                <a:solidFill>
                  <a:srgbClr val="0000CC"/>
                </a:solidFill>
              </a:rPr>
              <a:t>(*)B</a:t>
            </a:r>
            <a:r>
              <a:rPr lang="en-GB" dirty="0" smtClean="0">
                <a:solidFill>
                  <a:srgbClr val="0000CC"/>
                </a:solidFill>
              </a:rPr>
              <a:t>*: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79388" y="1079500"/>
            <a:ext cx="64801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909638"/>
            <a:ext cx="962025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4538" y="909638"/>
            <a:ext cx="900112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219075" y="511175"/>
            <a:ext cx="87614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/>
              <a:t>A.B.,A.Garmash,A.Milstein,R.Mizuk,M.Voloshin  PRD84 054010 (arXiv:1105.4473)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639763" y="2838450"/>
            <a:ext cx="7848600" cy="20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0000CC"/>
                </a:solidFill>
              </a:rPr>
              <a:t>Why </a:t>
            </a:r>
            <a:r>
              <a:rPr lang="en-GB" dirty="0" err="1">
                <a:solidFill>
                  <a:srgbClr val="0000CC"/>
                </a:solidFill>
              </a:rPr>
              <a:t>h</a:t>
            </a:r>
            <a:r>
              <a:rPr lang="en-GB" sz="2400" baseline="-25000" dirty="0" err="1">
                <a:solidFill>
                  <a:srgbClr val="0000CC"/>
                </a:solidFill>
              </a:rPr>
              <a:t>b</a:t>
            </a:r>
            <a:r>
              <a:rPr lang="en-GB" sz="2400" dirty="0">
                <a:solidFill>
                  <a:srgbClr val="0000CC"/>
                </a:solidFill>
                <a:sym typeface="Symbol" pitchFamily="18" charset="2"/>
              </a:rPr>
              <a:t></a:t>
            </a:r>
            <a:r>
              <a:rPr lang="en-GB" dirty="0">
                <a:solidFill>
                  <a:srgbClr val="0000CC"/>
                </a:solidFill>
              </a:rPr>
              <a:t> is unsuppressed relative to </a:t>
            </a:r>
            <a:r>
              <a:rPr lang="en-GB" sz="2400" dirty="0">
                <a:solidFill>
                  <a:srgbClr val="0000CC"/>
                </a:solidFill>
                <a:sym typeface="Symbol" pitchFamily="18" charset="2"/>
              </a:rPr>
              <a:t></a:t>
            </a:r>
            <a:endParaRPr lang="en-GB" dirty="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0000CC"/>
                </a:solidFill>
              </a:rPr>
              <a:t>Relative phase ~0 for </a:t>
            </a:r>
            <a:r>
              <a:rPr lang="en-GB" dirty="0">
                <a:solidFill>
                  <a:srgbClr val="0000CC"/>
                </a:solidFill>
                <a:sym typeface="Symbol" pitchFamily="18" charset="2"/>
              </a:rPr>
              <a:t></a:t>
            </a:r>
            <a:r>
              <a:rPr lang="en-GB" dirty="0">
                <a:solidFill>
                  <a:srgbClr val="0000CC"/>
                </a:solidFill>
              </a:rPr>
              <a:t> and ~180</a:t>
            </a:r>
            <a:r>
              <a:rPr lang="en-GB" sz="2400" baseline="30000" dirty="0">
                <a:solidFill>
                  <a:srgbClr val="0000CC"/>
                </a:solidFill>
              </a:rPr>
              <a:t>0</a:t>
            </a:r>
            <a:r>
              <a:rPr lang="en-GB" dirty="0">
                <a:solidFill>
                  <a:srgbClr val="0000CC"/>
                </a:solidFill>
              </a:rPr>
              <a:t> for </a:t>
            </a:r>
            <a:r>
              <a:rPr lang="en-GB" dirty="0" err="1">
                <a:solidFill>
                  <a:srgbClr val="0000CC"/>
                </a:solidFill>
              </a:rPr>
              <a:t>h</a:t>
            </a:r>
            <a:r>
              <a:rPr lang="en-GB" sz="2400" baseline="-25000" dirty="0" err="1">
                <a:solidFill>
                  <a:srgbClr val="0000CC"/>
                </a:solidFill>
              </a:rPr>
              <a:t>b</a:t>
            </a:r>
            <a:endParaRPr lang="en-GB" dirty="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0000CC"/>
                </a:solidFill>
              </a:rPr>
              <a:t>Production rates of </a:t>
            </a:r>
            <a:r>
              <a:rPr lang="en-GB" dirty="0" err="1">
                <a:solidFill>
                  <a:srgbClr val="0000CC"/>
                </a:solidFill>
              </a:rPr>
              <a:t>Z</a:t>
            </a:r>
            <a:r>
              <a:rPr lang="en-GB" sz="2400" baseline="-25000" dirty="0" err="1">
                <a:solidFill>
                  <a:srgbClr val="0000CC"/>
                </a:solidFill>
              </a:rPr>
              <a:t>b</a:t>
            </a:r>
            <a:r>
              <a:rPr lang="en-GB" dirty="0">
                <a:solidFill>
                  <a:srgbClr val="0000CC"/>
                </a:solidFill>
              </a:rPr>
              <a:t>(10610) and </a:t>
            </a:r>
            <a:r>
              <a:rPr lang="en-GB" dirty="0" err="1">
                <a:solidFill>
                  <a:srgbClr val="0000CC"/>
                </a:solidFill>
              </a:rPr>
              <a:t>Z</a:t>
            </a:r>
            <a:r>
              <a:rPr lang="en-GB" sz="2400" baseline="-25000" dirty="0" err="1">
                <a:solidFill>
                  <a:srgbClr val="0000CC"/>
                </a:solidFill>
              </a:rPr>
              <a:t>b</a:t>
            </a:r>
            <a:r>
              <a:rPr lang="en-GB" dirty="0">
                <a:solidFill>
                  <a:srgbClr val="0000CC"/>
                </a:solidFill>
              </a:rPr>
              <a:t>(10650)</a:t>
            </a:r>
            <a:r>
              <a:rPr lang="en-GB" sz="2400" baseline="-25000" dirty="0">
                <a:solidFill>
                  <a:srgbClr val="0000CC"/>
                </a:solidFill>
              </a:rPr>
              <a:t> </a:t>
            </a:r>
            <a:r>
              <a:rPr lang="en-GB" dirty="0">
                <a:solidFill>
                  <a:srgbClr val="0000CC"/>
                </a:solidFill>
              </a:rPr>
              <a:t>are similar</a:t>
            </a:r>
            <a:endParaRPr lang="en-GB" sz="1800" dirty="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0000CC"/>
                </a:solidFill>
              </a:rPr>
              <a:t>Widths </a:t>
            </a:r>
            <a:r>
              <a:rPr lang="en-GB" dirty="0" smtClean="0">
                <a:solidFill>
                  <a:srgbClr val="0000CC"/>
                </a:solidFill>
              </a:rPr>
              <a:t>of </a:t>
            </a:r>
            <a:r>
              <a:rPr lang="en-GB" dirty="0" err="1" smtClean="0">
                <a:solidFill>
                  <a:srgbClr val="0000CC"/>
                </a:solidFill>
              </a:rPr>
              <a:t>Z</a:t>
            </a:r>
            <a:r>
              <a:rPr lang="en-GB" sz="2400" baseline="-25000" dirty="0" err="1" smtClean="0">
                <a:solidFill>
                  <a:srgbClr val="0000CC"/>
                </a:solidFill>
              </a:rPr>
              <a:t>b</a:t>
            </a:r>
            <a:r>
              <a:rPr lang="en-GB" dirty="0" smtClean="0">
                <a:solidFill>
                  <a:srgbClr val="0000CC"/>
                </a:solidFill>
              </a:rPr>
              <a:t>(10610) and </a:t>
            </a:r>
            <a:r>
              <a:rPr lang="en-GB" dirty="0" err="1" smtClean="0">
                <a:solidFill>
                  <a:srgbClr val="0000CC"/>
                </a:solidFill>
              </a:rPr>
              <a:t>Z</a:t>
            </a:r>
            <a:r>
              <a:rPr lang="en-GB" sz="2400" baseline="-25000" dirty="0" err="1" smtClean="0">
                <a:solidFill>
                  <a:srgbClr val="0000CC"/>
                </a:solidFill>
              </a:rPr>
              <a:t>b</a:t>
            </a:r>
            <a:r>
              <a:rPr lang="en-GB" dirty="0" smtClean="0">
                <a:solidFill>
                  <a:srgbClr val="0000CC"/>
                </a:solidFill>
              </a:rPr>
              <a:t>(10650)</a:t>
            </a:r>
            <a:r>
              <a:rPr lang="en-GB" sz="2400" baseline="-25000" dirty="0" smtClean="0">
                <a:solidFill>
                  <a:srgbClr val="0000CC"/>
                </a:solidFill>
              </a:rPr>
              <a:t> </a:t>
            </a:r>
            <a:r>
              <a:rPr lang="en-GB" dirty="0" smtClean="0">
                <a:solidFill>
                  <a:srgbClr val="0000CC"/>
                </a:solidFill>
              </a:rPr>
              <a:t>are similar</a:t>
            </a: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Dominant decays to B(*)B*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519113" y="2552700"/>
            <a:ext cx="122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 dirty="0" smtClean="0">
                <a:solidFill>
                  <a:srgbClr val="0000CC"/>
                </a:solidFill>
              </a:rPr>
              <a:t>Explains:</a:t>
            </a:r>
            <a:endParaRPr lang="ru-RU" dirty="0">
              <a:solidFill>
                <a:srgbClr val="0000CC"/>
              </a:solidFill>
            </a:endParaRPr>
          </a:p>
        </p:txBody>
      </p:sp>
      <p:grpSp>
        <p:nvGrpSpPr>
          <p:cNvPr id="1038" name="Group 13"/>
          <p:cNvGrpSpPr>
            <a:grpSpLocks/>
          </p:cNvGrpSpPr>
          <p:nvPr/>
        </p:nvGrpSpPr>
        <p:grpSpPr bwMode="auto">
          <a:xfrm>
            <a:off x="946150" y="1320800"/>
            <a:ext cx="2990850" cy="1333500"/>
            <a:chOff x="596" y="892"/>
            <a:chExt cx="1884" cy="840"/>
          </a:xfrm>
        </p:grpSpPr>
        <p:graphicFrame>
          <p:nvGraphicFramePr>
            <p:cNvPr id="1026" name="Object 14"/>
            <p:cNvGraphicFramePr>
              <a:graphicFrameLocks noChangeAspect="1"/>
            </p:cNvGraphicFramePr>
            <p:nvPr/>
          </p:nvGraphicFramePr>
          <p:xfrm>
            <a:off x="596" y="892"/>
            <a:ext cx="1884" cy="840"/>
          </p:xfrm>
          <a:graphic>
            <a:graphicData uri="http://schemas.openxmlformats.org/presentationml/2006/ole">
              <p:oleObj spid="_x0000_s1026" name="Формула" r:id="rId6" imgW="51511320" imgH="20116800" progId="Equation.3">
                <p:embed/>
              </p:oleObj>
            </a:graphicData>
          </a:graphic>
        </p:graphicFrame>
        <p:sp>
          <p:nvSpPr>
            <p:cNvPr id="1044" name="Rectangle 15"/>
            <p:cNvSpPr>
              <a:spLocks noChangeArrowheads="1"/>
            </p:cNvSpPr>
            <p:nvPr/>
          </p:nvSpPr>
          <p:spPr bwMode="auto">
            <a:xfrm>
              <a:off x="741" y="981"/>
              <a:ext cx="56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" name="Line 16"/>
          <p:cNvSpPr>
            <a:spLocks noChangeShapeType="1"/>
          </p:cNvSpPr>
          <p:nvPr/>
        </p:nvSpPr>
        <p:spPr bwMode="auto">
          <a:xfrm flipV="1">
            <a:off x="1211263" y="1592263"/>
            <a:ext cx="20637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Rectangle 10"/>
          <p:cNvSpPr>
            <a:spLocks noChangeArrowheads="1"/>
          </p:cNvSpPr>
          <p:nvPr/>
        </p:nvSpPr>
        <p:spPr bwMode="auto">
          <a:xfrm>
            <a:off x="549275" y="5024723"/>
            <a:ext cx="361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dirty="0">
                <a:solidFill>
                  <a:srgbClr val="800000"/>
                </a:solidFill>
              </a:rPr>
              <a:t>Other Possible Explanations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1041" name="Rectangle 9"/>
          <p:cNvSpPr>
            <a:spLocks noChangeArrowheads="1"/>
          </p:cNvSpPr>
          <p:nvPr/>
        </p:nvSpPr>
        <p:spPr bwMode="auto">
          <a:xfrm>
            <a:off x="655638" y="5535613"/>
            <a:ext cx="7848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7E0021"/>
                </a:solidFill>
              </a:rPr>
              <a:t>Coupled channel resonances  (</a:t>
            </a:r>
            <a:r>
              <a:rPr lang="en-GB" dirty="0" err="1"/>
              <a:t>I.V.Danilkin</a:t>
            </a:r>
            <a:r>
              <a:rPr lang="en-GB" dirty="0"/>
              <a:t> et al, arXiv:1106.1552)</a:t>
            </a:r>
            <a:endParaRPr lang="en-GB" dirty="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9900"/>
              </a:buClr>
              <a:buFont typeface="Times New Roman" pitchFamily="18" charset="0"/>
              <a:buChar char="•"/>
            </a:pPr>
            <a:r>
              <a:rPr lang="en-GB" dirty="0">
                <a:solidFill>
                  <a:srgbClr val="7E0021"/>
                </a:solidFill>
              </a:rPr>
              <a:t>Cusp               (</a:t>
            </a:r>
            <a:r>
              <a:rPr lang="en-GB" dirty="0" err="1"/>
              <a:t>D.Bugg</a:t>
            </a:r>
            <a:r>
              <a:rPr lang="en-GB" dirty="0"/>
              <a:t>  Europhys.Lett.96 (2011),arXiv:1105.5492)</a:t>
            </a:r>
            <a:endParaRPr lang="en-GB" dirty="0">
              <a:solidFill>
                <a:srgbClr val="0000CC"/>
              </a:solidFill>
            </a:endParaRPr>
          </a:p>
          <a:p>
            <a:pPr marL="168275" indent="-168275" defTabSz="914400">
              <a:spcBef>
                <a:spcPts val="500"/>
              </a:spcBef>
              <a:buClr>
                <a:srgbClr val="0033CC"/>
              </a:buClr>
              <a:buFont typeface="Times New Roman" pitchFamily="18" charset="0"/>
              <a:buChar char="•"/>
            </a:pPr>
            <a:r>
              <a:rPr lang="en-GB" dirty="0" err="1">
                <a:solidFill>
                  <a:srgbClr val="7E0021"/>
                </a:solidFill>
              </a:rPr>
              <a:t>Tetraquark</a:t>
            </a:r>
            <a:r>
              <a:rPr lang="en-GB" dirty="0">
                <a:solidFill>
                  <a:srgbClr val="7E0021"/>
                </a:solidFill>
              </a:rPr>
              <a:t>                          (</a:t>
            </a:r>
            <a:r>
              <a:rPr lang="en-US" dirty="0" err="1"/>
              <a:t>M.Karliner</a:t>
            </a:r>
            <a:r>
              <a:rPr lang="en-US" dirty="0"/>
              <a:t>, </a:t>
            </a:r>
            <a:r>
              <a:rPr lang="en-US" dirty="0" err="1"/>
              <a:t>H.Lipkin</a:t>
            </a:r>
            <a:r>
              <a:rPr lang="en-US" dirty="0"/>
              <a:t>, arXiv:0802.0649)</a:t>
            </a:r>
            <a:endParaRPr lang="ru-RU" dirty="0"/>
          </a:p>
        </p:txBody>
      </p:sp>
      <p:cxnSp>
        <p:nvCxnSpPr>
          <p:cNvPr id="1042" name="Straight Connector 19"/>
          <p:cNvCxnSpPr>
            <a:cxnSpLocks noChangeShapeType="1"/>
          </p:cNvCxnSpPr>
          <p:nvPr/>
        </p:nvCxnSpPr>
        <p:spPr bwMode="auto">
          <a:xfrm flipV="1">
            <a:off x="436563" y="4895255"/>
            <a:ext cx="8243887" cy="41275"/>
          </a:xfrm>
          <a:prstGeom prst="lin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</p:cxnSp>
      <p:cxnSp>
        <p:nvCxnSpPr>
          <p:cNvPr id="1043" name="Straight Connector 21"/>
          <p:cNvCxnSpPr>
            <a:cxnSpLocks noChangeShapeType="1"/>
          </p:cNvCxnSpPr>
          <p:nvPr/>
        </p:nvCxnSpPr>
        <p:spPr bwMode="auto">
          <a:xfrm flipV="1">
            <a:off x="398463" y="820738"/>
            <a:ext cx="8242300" cy="41275"/>
          </a:xfrm>
          <a:prstGeom prst="line">
            <a:avLst/>
          </a:prstGeom>
          <a:noFill/>
          <a:ln w="25400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2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12269" y="0"/>
            <a:ext cx="6797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+mj-lt"/>
                <a:sym typeface="Symbol" pitchFamily="18" charset="2"/>
              </a:rPr>
              <a:t>Study of 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err="1" smtClean="0">
                <a:latin typeface="+mj-lt"/>
                <a:sym typeface="Symbol" pitchFamily="18" charset="2"/>
              </a:rPr>
              <a:t>+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-</a:t>
            </a:r>
            <a:r>
              <a:rPr lang="en-US" sz="3600" dirty="0" smtClean="0">
                <a:latin typeface="+mj-lt"/>
                <a:sym typeface="Symbol" pitchFamily="18" charset="2"/>
              </a:rPr>
              <a:t>→B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n-US" sz="3600" dirty="0" smtClean="0">
                <a:latin typeface="+mj-lt"/>
                <a:sym typeface="Symbol" pitchFamily="18" charset="2"/>
              </a:rPr>
              <a:t>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l-GR" sz="3600" dirty="0" smtClean="0">
                <a:latin typeface="+mj-lt"/>
                <a:sym typeface="Symbol" pitchFamily="18" charset="2"/>
              </a:rPr>
              <a:t>π</a:t>
            </a:r>
            <a:r>
              <a:rPr lang="en-US" sz="3600" dirty="0" smtClean="0">
                <a:latin typeface="+mj-lt"/>
                <a:sym typeface="Symbol" pitchFamily="18" charset="2"/>
              </a:rPr>
              <a:t> at </a:t>
            </a:r>
            <a:r>
              <a:rPr lang="el-GR" sz="3600" dirty="0" smtClean="0">
                <a:latin typeface="+mj-lt"/>
                <a:sym typeface="Symbol" pitchFamily="18" charset="2"/>
              </a:rPr>
              <a:t>ϒ</a:t>
            </a:r>
            <a:r>
              <a:rPr lang="en-US" sz="3600" dirty="0" smtClean="0">
                <a:latin typeface="+mj-lt"/>
                <a:sym typeface="Symbol" pitchFamily="18" charset="2"/>
              </a:rPr>
              <a:t>(5S)</a:t>
            </a:r>
            <a:endParaRPr lang="en-US" sz="3600" baseline="30000" dirty="0">
              <a:latin typeface="+mj-lt"/>
              <a:sym typeface="Symbol" pitchFamily="18" charset="2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63321"/>
            <a:ext cx="2133600" cy="294679"/>
          </a:xfrm>
          <a:noFill/>
        </p:spPr>
        <p:txBody>
          <a:bodyPr/>
          <a:lstStyle/>
          <a:p>
            <a:pPr algn="r"/>
            <a:fld id="{C9832F7C-AB3F-4DA5-8576-0C471211979B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 algn="r"/>
              <a:t>12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0" y="57906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Masses of the observed Z</a:t>
            </a:r>
            <a:r>
              <a:rPr lang="en-US" baseline="-25000" dirty="0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 resonances </a:t>
            </a:r>
            <a:r>
              <a:rPr lang="en-US" dirty="0">
                <a:latin typeface="Calibri" pitchFamily="34" charset="0"/>
              </a:rPr>
              <a:t>are </a:t>
            </a:r>
            <a:r>
              <a:rPr lang="en-US" dirty="0" smtClean="0">
                <a:latin typeface="Calibri" pitchFamily="34" charset="0"/>
              </a:rPr>
              <a:t>close </a:t>
            </a:r>
            <a:r>
              <a:rPr lang="en-US" dirty="0" smtClean="0">
                <a:latin typeface="Calibri" pitchFamily="34" charset="0"/>
              </a:rPr>
              <a:t>to the BB* and B*B* thresholds, respectively: branching fractions  Z</a:t>
            </a:r>
            <a:r>
              <a:rPr lang="en-US" baseline="-25000" dirty="0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/>
              </a:rPr>
              <a:t>→</a:t>
            </a:r>
            <a:r>
              <a:rPr lang="en-US" dirty="0" smtClean="0">
                <a:latin typeface="Calibri" pitchFamily="34" charset="0"/>
              </a:rPr>
              <a:t>B(*)B* might be large (dominant).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292" y="1636594"/>
            <a:ext cx="5040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en-US" dirty="0" smtClean="0">
                <a:latin typeface="+mn-lt"/>
                <a:cs typeface="Times New Roman"/>
              </a:rPr>
              <a:t>Full  reconstruction  of  one  B  meson</a:t>
            </a:r>
            <a:r>
              <a:rPr lang="en-US" dirty="0" smtClean="0">
                <a:latin typeface="+mn-lt"/>
              </a:rPr>
              <a:t> in eighteen modes: B</a:t>
            </a:r>
            <a:r>
              <a:rPr lang="en-US" baseline="30000" dirty="0" smtClean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→J/</a:t>
            </a:r>
            <a:r>
              <a:rPr lang="el-GR" dirty="0" smtClean="0">
                <a:latin typeface="+mn-lt"/>
              </a:rPr>
              <a:t>ψ</a:t>
            </a:r>
            <a:r>
              <a:rPr lang="en-US" dirty="0" smtClean="0">
                <a:latin typeface="+mn-lt"/>
              </a:rPr>
              <a:t> K</a:t>
            </a:r>
            <a:r>
              <a:rPr lang="en-US" baseline="30000" dirty="0" smtClean="0">
                <a:latin typeface="+mn-lt"/>
              </a:rPr>
              <a:t>(*)+</a:t>
            </a:r>
            <a:r>
              <a:rPr lang="en-US" dirty="0" smtClean="0">
                <a:latin typeface="+mn-lt"/>
              </a:rPr>
              <a:t>, D</a:t>
            </a:r>
            <a:r>
              <a:rPr lang="en-US" baseline="30000" dirty="0" smtClean="0">
                <a:latin typeface="+mn-lt"/>
              </a:rPr>
              <a:t>(*)0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n-US" dirty="0" smtClean="0">
                <a:latin typeface="+mn-lt"/>
                <a:cs typeface="Times New Roman"/>
              </a:rPr>
              <a:t>;</a:t>
            </a:r>
          </a:p>
          <a:p>
            <a:pPr algn="just"/>
            <a:r>
              <a:rPr lang="en-US" dirty="0" smtClean="0">
                <a:latin typeface="+mn-lt"/>
                <a:cs typeface="Times New Roman"/>
              </a:rPr>
              <a:t>B</a:t>
            </a:r>
            <a:r>
              <a:rPr lang="en-US" baseline="30000" dirty="0" smtClean="0">
                <a:latin typeface="+mn-lt"/>
                <a:cs typeface="Times New Roman"/>
              </a:rPr>
              <a:t>0</a:t>
            </a:r>
            <a:r>
              <a:rPr lang="en-US" dirty="0" smtClean="0">
                <a:latin typeface="+mn-lt"/>
                <a:cs typeface="Times New Roman"/>
              </a:rPr>
              <a:t>→J/</a:t>
            </a:r>
            <a:r>
              <a:rPr lang="el-GR" dirty="0" smtClean="0">
                <a:latin typeface="+mn-lt"/>
                <a:cs typeface="Times New Roman"/>
              </a:rPr>
              <a:t>ψ</a:t>
            </a:r>
            <a:r>
              <a:rPr lang="en-US" dirty="0" smtClean="0">
                <a:latin typeface="+mn-lt"/>
                <a:cs typeface="Times New Roman"/>
              </a:rPr>
              <a:t>K</a:t>
            </a:r>
            <a:r>
              <a:rPr lang="en-US" baseline="30000" dirty="0" smtClean="0">
                <a:latin typeface="+mn-lt"/>
                <a:cs typeface="Times New Roman"/>
              </a:rPr>
              <a:t>(*)0</a:t>
            </a:r>
            <a:r>
              <a:rPr lang="en-US" dirty="0" smtClean="0">
                <a:latin typeface="+mn-lt"/>
                <a:cs typeface="Times New Roman"/>
              </a:rPr>
              <a:t>, D</a:t>
            </a:r>
            <a:r>
              <a:rPr lang="en-US" baseline="30000" dirty="0" smtClean="0">
                <a:latin typeface="+mn-lt"/>
                <a:cs typeface="Times New Roman"/>
              </a:rPr>
              <a:t>(*)-</a:t>
            </a:r>
            <a:r>
              <a:rPr lang="el-GR" dirty="0" smtClean="0">
                <a:latin typeface="+mn-lt"/>
                <a:cs typeface="Times New Roman"/>
              </a:rPr>
              <a:t>π</a:t>
            </a:r>
            <a:r>
              <a:rPr lang="en-US" baseline="30000" dirty="0" smtClean="0">
                <a:latin typeface="+mn-lt"/>
                <a:cs typeface="Times New Roman"/>
              </a:rPr>
              <a:t>+</a:t>
            </a:r>
            <a:endParaRPr lang="en-US" baseline="30000" dirty="0" smtClean="0">
              <a:latin typeface="+mn-lt"/>
            </a:endParaRPr>
          </a:p>
        </p:txBody>
      </p:sp>
      <p:pic>
        <p:nvPicPr>
          <p:cNvPr id="18" name="Picture 17" descr="bus-79-7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4648200" cy="3276600"/>
          </a:xfrm>
          <a:prstGeom prst="rect">
            <a:avLst/>
          </a:prstGeom>
        </p:spPr>
      </p:pic>
      <p:pic>
        <p:nvPicPr>
          <p:cNvPr id="19" name="Picture 18" descr="bus-79-7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124200"/>
            <a:ext cx="4343400" cy="32169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3352800"/>
            <a:ext cx="106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200" y="34290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6248400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qq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  background</a:t>
            </a:r>
            <a:endParaRPr lang="en-US" dirty="0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0" y="1254541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Analysis strategy: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6858000" y="2133600"/>
            <a:ext cx="533400" cy="609600"/>
          </a:xfrm>
          <a:prstGeom prst="irregularSeal1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86400" y="2438400"/>
            <a:ext cx="1295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7467600" y="2438400"/>
            <a:ext cx="12954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91400" y="1752600"/>
            <a:ext cx="76200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6820694" y="1866106"/>
            <a:ext cx="379412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6477000" y="2590800"/>
            <a:ext cx="457200" cy="2301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86600" y="1535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B*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10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e+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44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914400" y="5638800"/>
            <a:ext cx="7620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1333500" y="4305300"/>
            <a:ext cx="7620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19200" y="3593068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B  background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200400" y="3657600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B  Signal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33600" y="4648200"/>
            <a:ext cx="381000" cy="12192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276600" y="4648200"/>
            <a:ext cx="381000" cy="12192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667000" y="3200400"/>
            <a:ext cx="457200" cy="26670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543800" y="3810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*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3800" y="4114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BB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43800" y="3505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B*B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*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6553200" y="3733800"/>
            <a:ext cx="990600" cy="76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1"/>
          </p:cNvCxnSpPr>
          <p:nvPr/>
        </p:nvCxnSpPr>
        <p:spPr>
          <a:xfrm rot="10800000" flipV="1">
            <a:off x="6629400" y="4010054"/>
            <a:ext cx="914400" cy="3333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1"/>
          </p:cNvCxnSpPr>
          <p:nvPr/>
        </p:nvCxnSpPr>
        <p:spPr>
          <a:xfrm rot="10800000" flipV="1">
            <a:off x="6705606" y="4284076"/>
            <a:ext cx="838195" cy="5927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56809" y="365760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B signal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90409" y="4964668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B sidebands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66800" y="327660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18 B decay modes combined</a:t>
            </a:r>
            <a:endParaRPr lang="en-US" sz="1400" dirty="0"/>
          </a:p>
        </p:txBody>
      </p:sp>
      <p:sp>
        <p:nvSpPr>
          <p:cNvPr id="62" name="Curved Down Arrow 61"/>
          <p:cNvSpPr/>
          <p:nvPr/>
        </p:nvSpPr>
        <p:spPr>
          <a:xfrm>
            <a:off x="2895600" y="2819400"/>
            <a:ext cx="3048000" cy="381000"/>
          </a:xfrm>
          <a:prstGeom prst="curvedDownArrow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5105400"/>
            <a:ext cx="1371600" cy="990600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>
          <a:xfrm>
            <a:off x="4038600" y="6248400"/>
            <a:ext cx="1600200" cy="381000"/>
          </a:xfrm>
          <a:prstGeom prst="wedgeRectCallout">
            <a:avLst>
              <a:gd name="adj1" fmla="val 34239"/>
              <a:gd name="adj2" fmla="val -94834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038600" y="6248400"/>
            <a:ext cx="245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BB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γ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86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68490" y="388866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68490" y="361157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0835" y="332063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00400" y="3974068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12263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±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168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4858603" y="72000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0" y="619836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Analysis strategy: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475" y="1072823"/>
            <a:ext cx="510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en-US" dirty="0" smtClean="0">
                <a:latin typeface="+mn-lt"/>
                <a:cs typeface="Times New Roman"/>
              </a:rPr>
              <a:t>Combine a </a:t>
            </a:r>
            <a:r>
              <a:rPr lang="en-US" dirty="0" smtClean="0">
                <a:latin typeface="+mn-lt"/>
                <a:cs typeface="Times New Roman"/>
              </a:rPr>
              <a:t>B candidate with a </a:t>
            </a:r>
            <a:r>
              <a:rPr lang="en-US" dirty="0" smtClean="0">
                <a:latin typeface="+mn-lt"/>
                <a:cs typeface="Times New Roman"/>
              </a:rPr>
              <a:t>charged </a:t>
            </a:r>
            <a:r>
              <a:rPr lang="en-US" dirty="0" err="1" smtClean="0">
                <a:latin typeface="+mn-lt"/>
                <a:cs typeface="Times New Roman"/>
              </a:rPr>
              <a:t>pion</a:t>
            </a:r>
            <a:r>
              <a:rPr lang="en-US" dirty="0" smtClean="0">
                <a:latin typeface="+mn-lt"/>
                <a:cs typeface="Times New Roman"/>
              </a:rPr>
              <a:t> from the rest of the event → calculate recoil mass against the B</a:t>
            </a:r>
            <a:r>
              <a:rPr lang="el-GR" dirty="0" smtClean="0">
                <a:latin typeface="+mn-lt"/>
                <a:cs typeface="Times New Roman"/>
              </a:rPr>
              <a:t>π</a:t>
            </a:r>
            <a:r>
              <a:rPr lang="en-US" dirty="0" smtClean="0">
                <a:latin typeface="+mn-lt"/>
                <a:cs typeface="Times New Roman"/>
              </a:rPr>
              <a:t> system</a:t>
            </a:r>
            <a:endParaRPr lang="en-US" sz="2800" dirty="0" smtClean="0">
              <a:latin typeface="+mn-l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63321"/>
            <a:ext cx="2133600" cy="294679"/>
          </a:xfrm>
          <a:noFill/>
        </p:spPr>
        <p:txBody>
          <a:bodyPr/>
          <a:lstStyle/>
          <a:p>
            <a:pPr algn="r"/>
            <a:fld id="{C9832F7C-AB3F-4DA5-8576-0C471211979B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 algn="r"/>
              <a:t>13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Picture 11" descr="bus-79-7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315307"/>
            <a:ext cx="5334000" cy="3399693"/>
          </a:xfrm>
          <a:prstGeom prst="rect">
            <a:avLst/>
          </a:prstGeom>
        </p:spPr>
      </p:pic>
      <p:pic>
        <p:nvPicPr>
          <p:cNvPr id="20" name="Picture 19" descr="bus-79-7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505467"/>
            <a:ext cx="3429000" cy="2629601"/>
          </a:xfrm>
          <a:prstGeom prst="rect">
            <a:avLst/>
          </a:prstGeom>
        </p:spPr>
      </p:pic>
      <p:pic>
        <p:nvPicPr>
          <p:cNvPr id="21" name="Picture 20" descr="bus-79-7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920313"/>
            <a:ext cx="3318077" cy="2608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05800" y="3730823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5800" y="1063823"/>
            <a:ext cx="457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3000" y="5334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5999" y="5334000"/>
            <a:ext cx="214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(B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/c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7728" y="5310223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00800" y="3197423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7385" y="528251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(B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/c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1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272337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(B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/c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en-US" sz="1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367944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MC</a:t>
            </a:r>
          </a:p>
        </p:txBody>
      </p:sp>
      <p:pic>
        <p:nvPicPr>
          <p:cNvPr id="27" name="Picture 26" descr="bus-79-75.jpeg"/>
          <p:cNvPicPr>
            <a:picLocks noChangeAspect="1"/>
          </p:cNvPicPr>
          <p:nvPr/>
        </p:nvPicPr>
        <p:blipFill>
          <a:blip r:embed="rId4" cstate="print"/>
          <a:srcRect l="47706" t="33006" r="50459" b="59816"/>
          <a:stretch>
            <a:fillRect/>
          </a:stretch>
        </p:blipFill>
        <p:spPr>
          <a:xfrm>
            <a:off x="3581400" y="2514600"/>
            <a:ext cx="152400" cy="457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038600" y="25908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RS data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" name="Picture 29" descr="bus-79-75.jpeg"/>
          <p:cNvPicPr>
            <a:picLocks noChangeAspect="1"/>
          </p:cNvPicPr>
          <p:nvPr/>
        </p:nvPicPr>
        <p:blipFill>
          <a:blip r:embed="rId4" cstate="print"/>
          <a:srcRect l="34584" t="52941" r="59401" b="37255"/>
          <a:stretch>
            <a:fillRect/>
          </a:stretch>
        </p:blipFill>
        <p:spPr>
          <a:xfrm>
            <a:off x="3505200" y="3048000"/>
            <a:ext cx="304800" cy="3810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040571" y="3059668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WS data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05200" y="3657600"/>
            <a:ext cx="3048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38600" y="3440668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Fit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52400" y="5715000"/>
            <a:ext cx="3048000" cy="990600"/>
          </a:xfrm>
          <a:prstGeom prst="rect">
            <a:avLst/>
          </a:prstGeom>
          <a:solidFill>
            <a:srgbClr val="FFC00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399" y="5715000"/>
            <a:ext cx="328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N(BB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      =   13 ± 25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399" y="6019800"/>
            <a:ext cx="296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N(BB*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     = 357 ± 30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324600"/>
            <a:ext cx="293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N(B*B*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   = 161 ± 21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1866899" y="3922712"/>
            <a:ext cx="2360612" cy="1589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>
            <a:off x="2514600" y="2971800"/>
            <a:ext cx="457200" cy="1524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57400" y="2667000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BB threshold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7293584" y="914400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Data: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   M(B)  sidebands</a:t>
            </a:r>
            <a:endParaRPr lang="en-US" sz="1600" dirty="0"/>
          </a:p>
        </p:txBody>
      </p:sp>
      <p:pic>
        <p:nvPicPr>
          <p:cNvPr id="46" name="Picture 45" descr="bus-79-75.jpeg"/>
          <p:cNvPicPr>
            <a:picLocks noChangeAspect="1"/>
          </p:cNvPicPr>
          <p:nvPr/>
        </p:nvPicPr>
        <p:blipFill>
          <a:blip r:embed="rId4" cstate="print"/>
          <a:srcRect l="47706" t="33006" r="50459" b="59816"/>
          <a:stretch>
            <a:fillRect/>
          </a:stretch>
        </p:blipFill>
        <p:spPr>
          <a:xfrm>
            <a:off x="7951071" y="1752600"/>
            <a:ext cx="96253" cy="1905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8100482" y="1676400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RS data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8" name="Picture 47" descr="bus-79-75.jpeg"/>
          <p:cNvPicPr>
            <a:picLocks noChangeAspect="1"/>
          </p:cNvPicPr>
          <p:nvPr/>
        </p:nvPicPr>
        <p:blipFill>
          <a:blip r:embed="rId6" cstate="print"/>
          <a:srcRect l="34584" t="52941" r="59401" b="37255"/>
          <a:stretch>
            <a:fillRect/>
          </a:stretch>
        </p:blipFill>
        <p:spPr>
          <a:xfrm>
            <a:off x="7902945" y="1974850"/>
            <a:ext cx="192505" cy="15875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088674" y="1905000"/>
            <a:ext cx="750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/>
              </a:rPr>
              <a:t>WS data</a:t>
            </a:r>
            <a:endParaRPr lang="en-US" sz="1400" dirty="0"/>
          </a:p>
        </p:txBody>
      </p:sp>
      <p:pic>
        <p:nvPicPr>
          <p:cNvPr id="52" name="Picture 51" descr="bus-79-8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5663820"/>
            <a:ext cx="1524000" cy="93179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581400" y="3886200"/>
            <a:ext cx="251400" cy="12192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62400" y="3886200"/>
            <a:ext cx="251400" cy="12192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73585" y="5714995"/>
            <a:ext cx="4246418" cy="990600"/>
          </a:xfrm>
          <a:prstGeom prst="rect">
            <a:avLst/>
          </a:prstGeom>
          <a:solidFill>
            <a:srgbClr val="FFC000">
              <a:alpha val="4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23004" y="5774141"/>
            <a:ext cx="200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σ(e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e</a:t>
            </a:r>
            <a:r>
              <a:rPr lang="en-US" b="1" baseline="30000" dirty="0" smtClean="0">
                <a:latin typeface="+mn-lt"/>
                <a:cs typeface="Courier New" pitchFamily="49" charset="0"/>
              </a:rPr>
              <a:t>-</a:t>
            </a:r>
            <a:r>
              <a:rPr lang="en-US" b="1" dirty="0" smtClean="0">
                <a:latin typeface="+mn-lt"/>
              </a:rPr>
              <a:t>→BB*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dirty="0" smtClean="0">
                <a:latin typeface="+mn-lt"/>
              </a:rPr>
              <a:t> )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19220" y="6147179"/>
            <a:ext cx="233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σ(e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e</a:t>
            </a:r>
            <a:r>
              <a:rPr lang="en-US" b="1" baseline="30000" dirty="0" smtClean="0">
                <a:latin typeface="+mn-lt"/>
                <a:cs typeface="Courier New" pitchFamily="49" charset="0"/>
              </a:rPr>
              <a:t>-</a:t>
            </a:r>
            <a:r>
              <a:rPr lang="en-US" b="1" dirty="0" smtClean="0">
                <a:latin typeface="+mn-lt"/>
              </a:rPr>
              <a:t>→ B*B*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dirty="0" smtClean="0">
                <a:latin typeface="+mn-lt"/>
              </a:rPr>
              <a:t> ) 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92848" y="5783239"/>
            <a:ext cx="1902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+mn-lt"/>
              </a:rPr>
              <a:t>σ(e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e</a:t>
            </a:r>
            <a:r>
              <a:rPr lang="en-US" b="1" baseline="30000" dirty="0" smtClean="0">
                <a:latin typeface="+mn-lt"/>
                <a:cs typeface="Courier New" pitchFamily="49" charset="0"/>
              </a:rPr>
              <a:t>-</a:t>
            </a:r>
            <a:r>
              <a:rPr lang="en-US" b="1" dirty="0" smtClean="0">
                <a:latin typeface="+mn-lt"/>
              </a:rPr>
              <a:t>→BB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dirty="0" smtClean="0">
                <a:latin typeface="+mn-lt"/>
              </a:rPr>
              <a:t> ) 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1012269" y="0"/>
            <a:ext cx="6797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+mj-lt"/>
                <a:sym typeface="Symbol" pitchFamily="18" charset="2"/>
              </a:rPr>
              <a:t>Study of 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err="1" smtClean="0">
                <a:latin typeface="+mj-lt"/>
                <a:sym typeface="Symbol" pitchFamily="18" charset="2"/>
              </a:rPr>
              <a:t>+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-</a:t>
            </a:r>
            <a:r>
              <a:rPr lang="en-US" sz="3600" dirty="0" smtClean="0">
                <a:latin typeface="+mj-lt"/>
                <a:sym typeface="Symbol" pitchFamily="18" charset="2"/>
              </a:rPr>
              <a:t>→B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n-US" sz="3600" dirty="0" smtClean="0">
                <a:latin typeface="+mj-lt"/>
                <a:sym typeface="Symbol" pitchFamily="18" charset="2"/>
              </a:rPr>
              <a:t>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l-GR" sz="3600" dirty="0" smtClean="0">
                <a:latin typeface="+mj-lt"/>
                <a:sym typeface="Symbol" pitchFamily="18" charset="2"/>
              </a:rPr>
              <a:t>π</a:t>
            </a:r>
            <a:r>
              <a:rPr lang="en-US" sz="3600" dirty="0" smtClean="0">
                <a:latin typeface="+mj-lt"/>
                <a:sym typeface="Symbol" pitchFamily="18" charset="2"/>
              </a:rPr>
              <a:t> at </a:t>
            </a:r>
            <a:r>
              <a:rPr lang="el-GR" sz="3600" dirty="0" smtClean="0">
                <a:latin typeface="+mj-lt"/>
                <a:sym typeface="Symbol" pitchFamily="18" charset="2"/>
              </a:rPr>
              <a:t>ϒ</a:t>
            </a:r>
            <a:r>
              <a:rPr lang="en-US" sz="3600" dirty="0" smtClean="0">
                <a:latin typeface="+mj-lt"/>
                <a:sym typeface="Symbol" pitchFamily="18" charset="2"/>
              </a:rPr>
              <a:t>(5S)</a:t>
            </a:r>
            <a:endParaRPr lang="en-US" sz="3600" baseline="30000" dirty="0">
              <a:latin typeface="+mj-lt"/>
              <a:sym typeface="Symbol" pitchFamily="18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27342" y="6127846"/>
            <a:ext cx="183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were measured</a:t>
            </a:r>
            <a:endParaRPr lang="ru-RU" b="1" dirty="0">
              <a:latin typeface="+mn-lt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flipV="1">
            <a:off x="4858603" y="72000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V="1">
            <a:off x="671015" y="5765391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Прямая соединительная линия 60"/>
          <p:cNvCxnSpPr/>
          <p:nvPr/>
        </p:nvCxnSpPr>
        <p:spPr bwMode="auto">
          <a:xfrm flipV="1">
            <a:off x="6214281" y="5835905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V="1">
            <a:off x="4455994" y="5865475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 flipV="1">
            <a:off x="4594746" y="6208943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 bwMode="auto">
          <a:xfrm flipV="1">
            <a:off x="689213" y="6056544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 flipV="1">
            <a:off x="787022" y="6386364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flipV="1">
            <a:off x="6685129" y="3727326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3297073" y="3722666"/>
            <a:ext cx="7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B*B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58906" y="3984247"/>
            <a:ext cx="83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B*B*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63321"/>
            <a:ext cx="2133600" cy="294679"/>
          </a:xfrm>
          <a:noFill/>
        </p:spPr>
        <p:txBody>
          <a:bodyPr/>
          <a:lstStyle/>
          <a:p>
            <a:pPr algn="r"/>
            <a:fld id="{C9832F7C-AB3F-4DA5-8576-0C471211979B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 algn="r"/>
              <a:t>14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9" descr="bus-79-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58" y="1196212"/>
            <a:ext cx="4319393" cy="2819400"/>
          </a:xfrm>
          <a:prstGeom prst="rect">
            <a:avLst/>
          </a:prstGeom>
        </p:spPr>
      </p:pic>
      <p:pic>
        <p:nvPicPr>
          <p:cNvPr id="14" name="Picture 13" descr="bus-79-7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389" y="1196211"/>
            <a:ext cx="4367211" cy="2842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48086" y="4057290"/>
            <a:ext cx="8843513" cy="362310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2400" y="40386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BB*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π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and B*B*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π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data fits well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just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Z</a:t>
            </a:r>
            <a:r>
              <a:rPr lang="en-US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(10610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) and Z</a:t>
            </a:r>
            <a:r>
              <a:rPr lang="en-US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(10650) signal, respectively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8600" y="1424812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1424812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bus-79-82.jpeg"/>
          <p:cNvPicPr>
            <a:picLocks noChangeAspect="1"/>
          </p:cNvPicPr>
          <p:nvPr/>
        </p:nvPicPr>
        <p:blipFill>
          <a:blip r:embed="rId5" cstate="print"/>
          <a:srcRect l="1406" r="1553"/>
          <a:stretch>
            <a:fillRect/>
          </a:stretch>
        </p:blipFill>
        <p:spPr>
          <a:xfrm>
            <a:off x="76201" y="4495800"/>
            <a:ext cx="5821136" cy="2362200"/>
          </a:xfrm>
          <a:prstGeom prst="rect">
            <a:avLst/>
          </a:prstGeom>
        </p:spPr>
      </p:pic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5943600" y="457200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Assuming Z</a:t>
            </a:r>
            <a:r>
              <a:rPr lang="en-US" baseline="-25000" dirty="0" smtClean="0">
                <a:latin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</a:rPr>
              <a:t> decays are saturated by already observed channels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2600" y="3710812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52600" y="370783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48400" y="3787012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71081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6096000" y="5754469"/>
            <a:ext cx="2667000" cy="646331"/>
          </a:xfrm>
          <a:prstGeom prst="rect">
            <a:avLst/>
          </a:prstGeom>
          <a:solidFill>
            <a:srgbClr val="FFC0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 baseline="30000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*</a:t>
            </a:r>
            <a:r>
              <a:rPr lang="en-US" b="1" baseline="30000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B* channels </a:t>
            </a:r>
            <a:r>
              <a:rPr lang="en-US" b="1" dirty="0" smtClean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dominate the </a:t>
            </a:r>
            <a:r>
              <a:rPr lang="en-US" b="1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Z</a:t>
            </a:r>
            <a:r>
              <a:rPr lang="en-US" b="1" baseline="-25000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990000"/>
                </a:solidFill>
                <a:latin typeface="Calibri" pitchFamily="34" charset="0"/>
                <a:cs typeface="Arial" pitchFamily="34" charset="0"/>
              </a:rPr>
              <a:t>decays</a:t>
            </a:r>
            <a:endParaRPr lang="en-US" b="1" dirty="0">
              <a:solidFill>
                <a:srgbClr val="99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651296" y="1436021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Calibri" pitchFamily="34" charset="0"/>
              </a:rPr>
              <a:t>BB*</a:t>
            </a:r>
            <a:r>
              <a:rPr lang="el-GR" b="1" dirty="0">
                <a:latin typeface="Calibri" pitchFamily="34" charset="0"/>
              </a:rPr>
              <a:t>π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772400" y="1429193"/>
            <a:ext cx="931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itchFamily="34" charset="0"/>
              </a:rPr>
              <a:t>B*B*</a:t>
            </a:r>
            <a:r>
              <a:rPr lang="el-GR" b="1" dirty="0">
                <a:latin typeface="Calibri" pitchFamily="34" charset="0"/>
              </a:rPr>
              <a:t>π</a:t>
            </a:r>
            <a:endParaRPr 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699" y="773669"/>
            <a:ext cx="700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800" dirty="0" smtClean="0">
                <a:latin typeface="+mn-lt"/>
                <a:cs typeface="Times New Roman"/>
              </a:rPr>
              <a:t>For events from 3-body sig. region → recoil mass against primary </a:t>
            </a:r>
            <a:r>
              <a:rPr lang="el-GR" sz="1800" dirty="0" smtClean="0">
                <a:latin typeface="+mn-lt"/>
                <a:cs typeface="Times New Roman"/>
              </a:rPr>
              <a:t>π</a:t>
            </a:r>
            <a:r>
              <a:rPr lang="el-GR" sz="1800" baseline="30000" dirty="0" smtClean="0">
                <a:latin typeface="+mn-lt"/>
                <a:cs typeface="Times New Roman"/>
              </a:rPr>
              <a:t>±</a:t>
            </a:r>
            <a:endParaRPr lang="en-US" sz="1800" baseline="30000" dirty="0" smtClean="0">
              <a:latin typeface="+mn-lt"/>
            </a:endParaRP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0" y="672152"/>
            <a:ext cx="2372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Analysis strategy: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7" name="Picture 36" descr="bus-79-8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1371600"/>
            <a:ext cx="1219200" cy="88806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2286000" y="15240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86000" y="17526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86000" y="1979612"/>
            <a:ext cx="533400" cy="158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2208212"/>
            <a:ext cx="533400" cy="15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819400" y="1371600"/>
            <a:ext cx="919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background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2819400" y="1600200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Z</a:t>
            </a:r>
            <a:r>
              <a:rPr lang="en-US" sz="1200" baseline="-25000" dirty="0" smtClean="0">
                <a:latin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</a:rPr>
              <a:t>(10610) only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2819400" y="1828800"/>
            <a:ext cx="1152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Z</a:t>
            </a:r>
            <a:r>
              <a:rPr lang="en-US" sz="1200" baseline="-25000" dirty="0" smtClean="0">
                <a:latin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</a:rPr>
              <a:t>(10610) + NR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2819400" y="2085201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Z</a:t>
            </a:r>
            <a:r>
              <a:rPr lang="en-US" sz="1200" baseline="-25000" dirty="0" smtClean="0">
                <a:latin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</a:rPr>
              <a:t>(10610) + Z</a:t>
            </a:r>
            <a:r>
              <a:rPr lang="en-US" sz="1200" baseline="-25000" dirty="0" smtClean="0">
                <a:latin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</a:rPr>
              <a:t>(10650)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276774" y="25146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76774" y="27432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10174" y="2362200"/>
            <a:ext cx="919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background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5810174" y="2590800"/>
            <a:ext cx="10983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Z</a:t>
            </a:r>
            <a:r>
              <a:rPr lang="en-US" sz="1200" baseline="-25000" dirty="0" smtClean="0">
                <a:latin typeface="Calibri" pitchFamily="34" charset="0"/>
              </a:rPr>
              <a:t>b</a:t>
            </a:r>
            <a:r>
              <a:rPr lang="en-US" sz="1200" dirty="0" smtClean="0">
                <a:latin typeface="Calibri" pitchFamily="34" charset="0"/>
              </a:rPr>
              <a:t>(10650) only</a:t>
            </a:r>
            <a:endParaRPr lang="en-US" sz="1200" dirty="0"/>
          </a:p>
        </p:txBody>
      </p:sp>
      <p:pic>
        <p:nvPicPr>
          <p:cNvPr id="39" name="Picture 38" descr="bus-79-88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" y="4557386"/>
            <a:ext cx="5791200" cy="2300614"/>
          </a:xfrm>
          <a:prstGeom prst="rect">
            <a:avLst/>
          </a:prstGeom>
        </p:spPr>
      </p:pic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981200" y="6197600"/>
            <a:ext cx="1981200" cy="355600"/>
          </a:xfrm>
          <a:prstGeom prst="ellipse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962400" y="6426200"/>
            <a:ext cx="1905000" cy="355600"/>
          </a:xfrm>
          <a:prstGeom prst="ellipse">
            <a:avLst/>
          </a:prstGeom>
          <a:noFill/>
          <a:ln w="158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" name="Picture 37" descr="bus-79-8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0"/>
            <a:ext cx="1524000" cy="9317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012269" y="0"/>
            <a:ext cx="6797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+mj-lt"/>
                <a:sym typeface="Symbol" pitchFamily="18" charset="2"/>
              </a:rPr>
              <a:t>Study of 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err="1" smtClean="0">
                <a:latin typeface="+mj-lt"/>
                <a:sym typeface="Symbol" pitchFamily="18" charset="2"/>
              </a:rPr>
              <a:t>+</a:t>
            </a:r>
            <a:r>
              <a:rPr lang="en-US" sz="3600" dirty="0" err="1" smtClean="0">
                <a:latin typeface="+mj-lt"/>
                <a:sym typeface="Symbol" pitchFamily="18" charset="2"/>
              </a:rPr>
              <a:t>e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-</a:t>
            </a:r>
            <a:r>
              <a:rPr lang="en-US" sz="3600" dirty="0" smtClean="0">
                <a:latin typeface="+mj-lt"/>
                <a:sym typeface="Symbol" pitchFamily="18" charset="2"/>
              </a:rPr>
              <a:t>→B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n-US" sz="3600" dirty="0" smtClean="0">
                <a:latin typeface="+mj-lt"/>
                <a:sym typeface="Symbol" pitchFamily="18" charset="2"/>
              </a:rPr>
              <a:t>B</a:t>
            </a:r>
            <a:r>
              <a:rPr lang="en-US" sz="3600" baseline="30000" dirty="0" smtClean="0">
                <a:latin typeface="+mj-lt"/>
                <a:sym typeface="Symbol" pitchFamily="18" charset="2"/>
              </a:rPr>
              <a:t>(*)</a:t>
            </a:r>
            <a:r>
              <a:rPr lang="el-GR" sz="3600" dirty="0" smtClean="0">
                <a:latin typeface="+mj-lt"/>
                <a:sym typeface="Symbol" pitchFamily="18" charset="2"/>
              </a:rPr>
              <a:t>π</a:t>
            </a:r>
            <a:r>
              <a:rPr lang="en-US" sz="3600" dirty="0" smtClean="0">
                <a:latin typeface="+mj-lt"/>
                <a:sym typeface="Symbol" pitchFamily="18" charset="2"/>
              </a:rPr>
              <a:t> at </a:t>
            </a:r>
            <a:r>
              <a:rPr lang="el-GR" sz="3600" dirty="0" smtClean="0">
                <a:latin typeface="+mj-lt"/>
                <a:sym typeface="Symbol" pitchFamily="18" charset="2"/>
              </a:rPr>
              <a:t>ϒ</a:t>
            </a:r>
            <a:r>
              <a:rPr lang="en-US" sz="3600" dirty="0" smtClean="0">
                <a:latin typeface="+mj-lt"/>
                <a:sym typeface="Symbol" pitchFamily="18" charset="2"/>
              </a:rPr>
              <a:t>(5S)</a:t>
            </a:r>
            <a:endParaRPr lang="en-US" sz="3600" baseline="30000" dirty="0">
              <a:latin typeface="+mj-lt"/>
              <a:sym typeface="Symbol" pitchFamily="18" charset="2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4858603" y="72000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36980" y="1910686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9.3</a:t>
            </a:r>
            <a:r>
              <a:rPr lang="el-GR" dirty="0" smtClean="0"/>
              <a:t>σ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836090" y="1815151"/>
            <a:ext cx="73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8.1</a:t>
            </a:r>
            <a:r>
              <a:rPr lang="el-GR" dirty="0" smtClean="0"/>
              <a:t>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96" y="0"/>
            <a:ext cx="8215313" cy="600407"/>
          </a:xfrm>
        </p:spPr>
        <p:txBody>
          <a:bodyPr/>
          <a:lstStyle/>
          <a:p>
            <a:r>
              <a:rPr lang="en-US" sz="2800" b="1" dirty="0" smtClean="0"/>
              <a:t>Summary on </a:t>
            </a:r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(10610) and </a:t>
            </a:r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(10650) 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143" y="704211"/>
            <a:ext cx="8263720" cy="5560111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are very close to BB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and 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thresholds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Their quantum numbers are: I</a:t>
            </a:r>
            <a:r>
              <a:rPr lang="en-US" sz="2000" baseline="30000" dirty="0" smtClean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,J</a:t>
            </a:r>
            <a:r>
              <a:rPr lang="en-US" sz="2000" baseline="30000" dirty="0" smtClean="0">
                <a:solidFill>
                  <a:schemeClr val="tx1"/>
                </a:solidFill>
              </a:rPr>
              <a:t>PC </a:t>
            </a:r>
            <a:r>
              <a:rPr lang="en-US" sz="2000" dirty="0" smtClean="0">
                <a:solidFill>
                  <a:schemeClr val="tx1"/>
                </a:solidFill>
              </a:rPr>
              <a:t>= 1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,1</a:t>
            </a:r>
            <a:r>
              <a:rPr lang="en-US" sz="2000" baseline="30000" dirty="0" smtClean="0">
                <a:solidFill>
                  <a:schemeClr val="tx1"/>
                </a:solidFill>
              </a:rPr>
              <a:t>+(-)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They are observed both in the hidden-bottom modes (</a:t>
            </a:r>
            <a:r>
              <a:rPr lang="el-GR" sz="2000" dirty="0" smtClean="0">
                <a:solidFill>
                  <a:schemeClr val="tx1"/>
                </a:solidFill>
              </a:rPr>
              <a:t>ϒ</a:t>
            </a:r>
            <a:r>
              <a:rPr lang="en-US" sz="2000" dirty="0" smtClean="0">
                <a:solidFill>
                  <a:schemeClr val="tx1"/>
                </a:solidFill>
              </a:rPr>
              <a:t>(1S/2S/3S)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(1P/2P)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dirty="0" smtClean="0">
                <a:solidFill>
                  <a:schemeClr val="tx1"/>
                </a:solidFill>
              </a:rPr>
              <a:t>) and in the open-bottom modes (BB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 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) at </a:t>
            </a:r>
            <a:r>
              <a:rPr lang="el-GR" sz="2000" dirty="0" smtClean="0">
                <a:solidFill>
                  <a:schemeClr val="tx1"/>
                </a:solidFill>
              </a:rPr>
              <a:t>ϒ</a:t>
            </a:r>
            <a:r>
              <a:rPr lang="en-US" sz="2000" dirty="0" smtClean="0">
                <a:solidFill>
                  <a:schemeClr val="tx1"/>
                </a:solidFill>
              </a:rPr>
              <a:t>(5S) resonance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We found an evidence of 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(10610) and 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(10650) states in decays </a:t>
            </a:r>
            <a:r>
              <a:rPr lang="el-GR" sz="2000" dirty="0" smtClean="0">
                <a:solidFill>
                  <a:schemeClr val="tx1"/>
                </a:solidFill>
              </a:rPr>
              <a:t>ϒ</a:t>
            </a:r>
            <a:r>
              <a:rPr lang="en-US" sz="2000" dirty="0" smtClean="0">
                <a:solidFill>
                  <a:schemeClr val="tx1"/>
                </a:solidFill>
              </a:rPr>
              <a:t>(6S)</a:t>
            </a:r>
            <a:r>
              <a:rPr lang="en-US" sz="2000" dirty="0" smtClean="0">
                <a:solidFill>
                  <a:schemeClr val="tx1"/>
                </a:solidFill>
              </a:rPr>
              <a:t>→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[→</a:t>
            </a:r>
            <a:r>
              <a:rPr lang="en-US" sz="2000" dirty="0" err="1" smtClean="0">
                <a:solidFill>
                  <a:schemeClr val="tx1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(1P/2P)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/B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aseline="30000" dirty="0" smtClean="0">
                <a:solidFill>
                  <a:schemeClr val="tx1"/>
                </a:solidFill>
              </a:rPr>
              <a:t>* </a:t>
            </a:r>
            <a:r>
              <a:rPr lang="en-US" sz="2000" dirty="0" smtClean="0">
                <a:solidFill>
                  <a:schemeClr val="tx1"/>
                </a:solidFill>
              </a:rPr>
              <a:t>modes dominate in </a:t>
            </a:r>
            <a:r>
              <a:rPr lang="en-US" sz="2000" dirty="0" err="1" smtClean="0">
                <a:solidFill>
                  <a:schemeClr val="tx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baseline="-25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decays with the branching ratios 83%/71%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Energy </a:t>
            </a:r>
            <a:r>
              <a:rPr lang="en-US" sz="2000" dirty="0" err="1" smtClean="0">
                <a:solidFill>
                  <a:schemeClr val="tx1"/>
                </a:solidFill>
              </a:rPr>
              <a:t>behaviour</a:t>
            </a:r>
            <a:r>
              <a:rPr lang="en-US" sz="2000" dirty="0" smtClean="0">
                <a:solidFill>
                  <a:schemeClr val="tx1"/>
                </a:solidFill>
              </a:rPr>
              <a:t> of </a:t>
            </a:r>
            <a:r>
              <a:rPr lang="el-GR" sz="2000" dirty="0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→</a:t>
            </a:r>
            <a:r>
              <a:rPr lang="el-GR" sz="2000" dirty="0" smtClean="0">
                <a:solidFill>
                  <a:schemeClr val="tx1"/>
                </a:solidFill>
              </a:rPr>
              <a:t>ϒ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nS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) and </a:t>
            </a:r>
            <a:r>
              <a:rPr lang="el-GR" sz="2000" dirty="0" smtClean="0">
                <a:solidFill>
                  <a:schemeClr val="tx1"/>
                </a:solidFill>
              </a:rPr>
              <a:t>σ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→</a:t>
            </a:r>
            <a:r>
              <a:rPr lang="en-US" sz="2000" dirty="0" err="1" smtClean="0">
                <a:solidFill>
                  <a:schemeClr val="tx1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nP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baseline="30000" dirty="0" smtClean="0">
                <a:solidFill>
                  <a:schemeClr val="tx1"/>
                </a:solidFill>
              </a:rPr>
              <a:t>+</a:t>
            </a:r>
            <a:r>
              <a:rPr lang="el-GR" sz="2000" dirty="0" smtClean="0">
                <a:solidFill>
                  <a:schemeClr val="tx1"/>
                </a:solidFill>
              </a:rPr>
              <a:t>π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) are similar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Z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properties agree well with B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(*)</a:t>
            </a:r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*</a:t>
            </a:r>
            <a:r>
              <a:rPr lang="en-US" sz="2400" b="1" dirty="0" smtClean="0">
                <a:solidFill>
                  <a:schemeClr val="tx1"/>
                </a:solidFill>
              </a:rPr>
              <a:t> molecular structure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9F994FD-8DC8-4E62-885A-5EE0DDF7BE8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3002507" y="768035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3998793" y="781683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5488675" y="2203325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6118745" y="2191952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973540" y="3624967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576317" y="3613594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5099713" y="4653098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B1C1C2-86BF-4AF2-A7D2-9D3C59245CF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7" descr="Screen Shot 2015-06-04 at 10.59.0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667875"/>
            <a:ext cx="4176215" cy="265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9535" y="632731"/>
            <a:ext cx="556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>
                <a:latin typeface="+mn-lt"/>
              </a:rPr>
              <a:t>Process with third generation quarks and leptons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6" y="4815771"/>
            <a:ext cx="738343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Experimental challenge: 2 (</a:t>
            </a:r>
            <a:r>
              <a:rPr lang="en-US" sz="2400" b="1" dirty="0" err="1" smtClean="0">
                <a:latin typeface="+mn-lt"/>
              </a:rPr>
              <a:t>hadronic</a:t>
            </a:r>
            <a:r>
              <a:rPr lang="en-US" sz="2400" b="1" dirty="0" smtClean="0">
                <a:latin typeface="+mn-lt"/>
              </a:rPr>
              <a:t> τ decay) or </a:t>
            </a:r>
          </a:p>
          <a:p>
            <a:pPr algn="ctr"/>
            <a:r>
              <a:rPr lang="en-US" sz="2400" b="1" dirty="0" smtClean="0">
                <a:latin typeface="+mn-lt"/>
              </a:rPr>
              <a:t>3 (</a:t>
            </a:r>
            <a:r>
              <a:rPr lang="en-US" sz="2400" b="1" dirty="0" err="1" smtClean="0">
                <a:latin typeface="+mn-lt"/>
              </a:rPr>
              <a:t>leptonic</a:t>
            </a:r>
            <a:r>
              <a:rPr lang="en-US" sz="2400" b="1" dirty="0" smtClean="0">
                <a:latin typeface="+mn-lt"/>
              </a:rPr>
              <a:t> τ decay) undetected neutrinos</a:t>
            </a:r>
            <a:endParaRPr lang="en-US" sz="2400" b="1" dirty="0">
              <a:latin typeface="+mn-lt"/>
            </a:endParaRPr>
          </a:p>
        </p:txBody>
      </p:sp>
      <p:pic>
        <p:nvPicPr>
          <p:cNvPr id="9" name="Picture 11" descr="Screen Shot 2015-06-04 at 11.10.4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5669893"/>
            <a:ext cx="7942998" cy="84008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4496" y="0"/>
            <a:ext cx="8215313" cy="6004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New Physics in B→D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(*)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9421" y="1651380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New physics could change:</a:t>
            </a:r>
            <a:endParaRPr lang="ru-RU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86855" y="968990"/>
            <a:ext cx="77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In models with charged Higgs bosons their couplings are </a:t>
            </a:r>
          </a:p>
          <a:p>
            <a:pPr algn="ctr"/>
            <a:r>
              <a:rPr lang="en-US" b="1" dirty="0" smtClean="0">
                <a:latin typeface="+mn-lt"/>
              </a:rPr>
              <a:t>proportional to lepton mass, hence NP effects are enhanced for </a:t>
            </a:r>
            <a:r>
              <a:rPr lang="el-GR" b="1" dirty="0" smtClean="0">
                <a:latin typeface="+mn-lt"/>
              </a:rPr>
              <a:t>τ</a:t>
            </a:r>
            <a:endParaRPr lang="ru-RU" b="1" dirty="0">
              <a:latin typeface="+mn-lt"/>
            </a:endParaRPr>
          </a:p>
        </p:txBody>
      </p:sp>
      <p:sp>
        <p:nvSpPr>
          <p:cNvPr id="14" name="Содержимое 4"/>
          <p:cNvSpPr txBox="1">
            <a:spLocks/>
          </p:cNvSpPr>
          <p:nvPr/>
        </p:nvSpPr>
        <p:spPr>
          <a:xfrm>
            <a:off x="4551529" y="2036929"/>
            <a:ext cx="4169391" cy="2139286"/>
          </a:xfrm>
          <a:prstGeom prst="rect">
            <a:avLst/>
          </a:prstGeom>
        </p:spPr>
        <p:txBody>
          <a:bodyPr/>
          <a:lstStyle/>
          <a:p>
            <a:pPr marL="339725" marR="0" lvl="0" indent="-339725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CC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Branching fraction </a:t>
            </a:r>
          </a:p>
          <a:p>
            <a:pPr marL="339725" marR="0" lvl="0" indent="-339725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CC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Tau polarization</a:t>
            </a:r>
          </a:p>
          <a:p>
            <a:pPr marL="339725" marR="0" lvl="0" indent="-339725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CC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 could be different for D and D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97" y="4367283"/>
            <a:ext cx="7882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Confirm </a:t>
            </a:r>
            <a:r>
              <a:rPr lang="en-US" b="1" dirty="0" err="1" smtClean="0">
                <a:latin typeface="+mn-lt"/>
              </a:rPr>
              <a:t>BaBar</a:t>
            </a:r>
            <a:r>
              <a:rPr lang="en-US" b="1" dirty="0" smtClean="0">
                <a:latin typeface="+mn-lt"/>
              </a:rPr>
              <a:t> result:  </a:t>
            </a:r>
            <a:r>
              <a:rPr lang="en-US" dirty="0" smtClean="0">
                <a:latin typeface="+mn-lt"/>
              </a:rPr>
              <a:t>PRL </a:t>
            </a:r>
            <a:r>
              <a:rPr lang="en-US" b="1" dirty="0" smtClean="0">
                <a:latin typeface="+mn-lt"/>
              </a:rPr>
              <a:t>109</a:t>
            </a:r>
            <a:r>
              <a:rPr lang="en-US" dirty="0" smtClean="0">
                <a:latin typeface="+mn-lt"/>
              </a:rPr>
              <a:t> 101802 (2012), PRD </a:t>
            </a:r>
            <a:r>
              <a:rPr lang="en-US" b="1" dirty="0" smtClean="0">
                <a:latin typeface="+mn-lt"/>
              </a:rPr>
              <a:t>88</a:t>
            </a:r>
            <a:r>
              <a:rPr lang="en-US" dirty="0" smtClean="0">
                <a:latin typeface="+mn-lt"/>
              </a:rPr>
              <a:t> 072012 (2013)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4496" y="0"/>
            <a:ext cx="8215313" cy="682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New Physics in B→D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(*)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24" y="900751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Statistics:</a:t>
            </a:r>
            <a:r>
              <a:rPr lang="en-US" b="1" dirty="0" smtClean="0">
                <a:latin typeface="+mn-lt"/>
              </a:rPr>
              <a:t> 772 × 10</a:t>
            </a:r>
            <a:r>
              <a:rPr lang="en-US" b="1" baseline="30000" dirty="0" smtClean="0">
                <a:latin typeface="+mn-lt"/>
              </a:rPr>
              <a:t>6 </a:t>
            </a:r>
            <a:r>
              <a:rPr lang="en-US" b="1" dirty="0" smtClean="0">
                <a:latin typeface="+mn-lt"/>
              </a:rPr>
              <a:t>BB pairs</a:t>
            </a:r>
            <a:endParaRPr lang="ru-RU" b="1" baseline="30000" dirty="0"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906975" y="941695"/>
            <a:ext cx="16377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53135" y="887104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Selections: 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73" y="1282890"/>
            <a:ext cx="81249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B</a:t>
            </a:r>
            <a:r>
              <a:rPr lang="en-US" b="1" baseline="-25000" dirty="0" err="1" smtClean="0">
                <a:latin typeface="+mn-lt"/>
              </a:rPr>
              <a:t>tag</a:t>
            </a:r>
            <a:r>
              <a:rPr lang="en-US" b="1" dirty="0" smtClean="0">
                <a:latin typeface="+mn-lt"/>
              </a:rPr>
              <a:t> is reconstructed using </a:t>
            </a:r>
            <a:r>
              <a:rPr lang="en-US" b="1" dirty="0" err="1" smtClean="0">
                <a:latin typeface="+mn-lt"/>
              </a:rPr>
              <a:t>hadronic</a:t>
            </a:r>
            <a:r>
              <a:rPr lang="en-US" b="1" dirty="0" smtClean="0">
                <a:latin typeface="+mn-lt"/>
              </a:rPr>
              <a:t> full reconstruction algorithm</a:t>
            </a:r>
            <a:r>
              <a:rPr lang="en-US" dirty="0" smtClean="0">
                <a:latin typeface="+mn-lt"/>
              </a:rPr>
              <a:t>, which </a:t>
            </a:r>
          </a:p>
          <a:p>
            <a:r>
              <a:rPr lang="en-US" dirty="0" smtClean="0">
                <a:latin typeface="+mn-lt"/>
              </a:rPr>
              <a:t>includes 1149 B final states (rec. efficiency 0.3% for B</a:t>
            </a:r>
            <a:r>
              <a:rPr lang="en-US" baseline="30000" dirty="0" smtClean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 and 0.2% for B</a:t>
            </a:r>
            <a:r>
              <a:rPr lang="en-US" baseline="30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).</a:t>
            </a:r>
          </a:p>
          <a:p>
            <a:r>
              <a:rPr lang="en-US" dirty="0" smtClean="0">
                <a:latin typeface="+mn-lt"/>
              </a:rPr>
              <a:t>Additional requirements on the purity of  </a:t>
            </a:r>
            <a:r>
              <a:rPr lang="en-US" dirty="0" err="1" smtClean="0">
                <a:latin typeface="+mn-lt"/>
              </a:rPr>
              <a:t>B</a:t>
            </a:r>
            <a:r>
              <a:rPr lang="en-US" baseline="-25000" dirty="0" err="1" smtClean="0">
                <a:latin typeface="+mn-lt"/>
              </a:rPr>
              <a:t>tag</a:t>
            </a:r>
            <a:r>
              <a:rPr lang="en-US" dirty="0" smtClean="0">
                <a:latin typeface="+mn-lt"/>
              </a:rPr>
              <a:t> sample  preserves ≈85% of  </a:t>
            </a:r>
          </a:p>
          <a:p>
            <a:r>
              <a:rPr lang="en-US" dirty="0" smtClean="0">
                <a:latin typeface="+mn-lt"/>
              </a:rPr>
              <a:t>signal B→D</a:t>
            </a:r>
            <a:r>
              <a:rPr lang="en-US" baseline="30000" dirty="0" smtClean="0">
                <a:latin typeface="+mn-lt"/>
              </a:rPr>
              <a:t>(*)</a:t>
            </a:r>
            <a:r>
              <a:rPr lang="el-GR" dirty="0" smtClean="0">
                <a:latin typeface="+mn-lt"/>
              </a:rPr>
              <a:t>τν</a:t>
            </a:r>
            <a:r>
              <a:rPr lang="en-US" dirty="0" smtClean="0">
                <a:latin typeface="+mn-lt"/>
              </a:rPr>
              <a:t> decays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966" y="3562066"/>
            <a:ext cx="784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In the events with </a:t>
            </a:r>
            <a:r>
              <a:rPr lang="en-US" b="1" dirty="0" err="1" smtClean="0">
                <a:latin typeface="+mn-lt"/>
              </a:rPr>
              <a:t>B</a:t>
            </a:r>
            <a:r>
              <a:rPr lang="en-US" b="1" baseline="-25000" dirty="0" err="1" smtClean="0">
                <a:latin typeface="+mn-lt"/>
              </a:rPr>
              <a:t>tag</a:t>
            </a:r>
            <a:r>
              <a:rPr lang="en-US" b="1" dirty="0" smtClean="0">
                <a:latin typeface="+mn-lt"/>
              </a:rPr>
              <a:t> we select D</a:t>
            </a:r>
            <a:r>
              <a:rPr lang="en-US" b="1" baseline="30000" dirty="0" smtClean="0">
                <a:latin typeface="+mn-lt"/>
              </a:rPr>
              <a:t>(*)</a:t>
            </a:r>
            <a:r>
              <a:rPr lang="en-US" b="1" dirty="0" smtClean="0">
                <a:latin typeface="+mn-lt"/>
              </a:rPr>
              <a:t>ℓ (</a:t>
            </a:r>
            <a:r>
              <a:rPr lang="en-US" b="1" dirty="0" err="1" smtClean="0">
                <a:latin typeface="+mn-lt"/>
              </a:rPr>
              <a:t>D</a:t>
            </a:r>
            <a:r>
              <a:rPr lang="en-US" b="1" baseline="30000" dirty="0" err="1" smtClean="0">
                <a:latin typeface="+mn-lt"/>
              </a:rPr>
              <a:t>+</a:t>
            </a:r>
            <a:r>
              <a:rPr lang="en-US" b="1" dirty="0" err="1" smtClean="0">
                <a:latin typeface="+mn-lt"/>
              </a:rPr>
              <a:t>ℓ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, D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ℓ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, D</a:t>
            </a:r>
            <a:r>
              <a:rPr lang="en-US" b="1" baseline="30000" dirty="0" smtClean="0">
                <a:latin typeface="+mn-lt"/>
              </a:rPr>
              <a:t>*+</a:t>
            </a:r>
            <a:r>
              <a:rPr lang="en-US" b="1" dirty="0" smtClean="0">
                <a:latin typeface="+mn-lt"/>
              </a:rPr>
              <a:t>ℓ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, D</a:t>
            </a:r>
            <a:r>
              <a:rPr lang="en-US" b="1" baseline="30000" dirty="0" smtClean="0">
                <a:latin typeface="+mn-lt"/>
              </a:rPr>
              <a:t>*0</a:t>
            </a:r>
            <a:r>
              <a:rPr lang="en-US" b="1" dirty="0" smtClean="0">
                <a:latin typeface="+mn-lt"/>
              </a:rPr>
              <a:t>ℓ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), ℓ = e or </a:t>
            </a:r>
            <a:r>
              <a:rPr lang="el-GR" b="1" dirty="0" smtClean="0">
                <a:latin typeface="+mn-lt"/>
              </a:rPr>
              <a:t>μ</a:t>
            </a:r>
            <a:r>
              <a:rPr lang="en-US" b="1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among remaining tracks and clusters:</a:t>
            </a:r>
            <a:endParaRPr lang="ru-RU" dirty="0"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1162336" y="2063087"/>
            <a:ext cx="163773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91321" y="2593074"/>
            <a:ext cx="7929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τ is reconstructed in the </a:t>
            </a:r>
            <a:r>
              <a:rPr lang="en-US" b="1" dirty="0" err="1" smtClean="0">
                <a:latin typeface="+mn-lt"/>
              </a:rPr>
              <a:t>leptonic</a:t>
            </a:r>
            <a:r>
              <a:rPr lang="en-US" b="1" dirty="0" smtClean="0">
                <a:latin typeface="+mn-lt"/>
              </a:rPr>
              <a:t> decays </a:t>
            </a:r>
            <a:r>
              <a:rPr lang="el-GR" b="1" dirty="0" smtClean="0">
                <a:latin typeface="+mn-lt"/>
              </a:rPr>
              <a:t>τ→</a:t>
            </a:r>
            <a:r>
              <a:rPr lang="en-US" b="1" dirty="0" smtClean="0">
                <a:latin typeface="+mn-lt"/>
              </a:rPr>
              <a:t>e</a:t>
            </a:r>
            <a:r>
              <a:rPr lang="el-GR" b="1" dirty="0" smtClean="0">
                <a:latin typeface="+mn-lt"/>
              </a:rPr>
              <a:t>νν</a:t>
            </a:r>
            <a:r>
              <a:rPr lang="en-US" b="1" dirty="0" smtClean="0">
                <a:latin typeface="+mn-lt"/>
              </a:rPr>
              <a:t>, </a:t>
            </a:r>
            <a:r>
              <a:rPr lang="el-GR" b="1" dirty="0" smtClean="0">
                <a:latin typeface="+mn-lt"/>
              </a:rPr>
              <a:t>μνν</a:t>
            </a:r>
            <a:r>
              <a:rPr lang="en-US" dirty="0" smtClean="0">
                <a:latin typeface="+mn-lt"/>
              </a:rPr>
              <a:t>, so the signal and </a:t>
            </a:r>
          </a:p>
          <a:p>
            <a:r>
              <a:rPr lang="en-US" dirty="0" smtClean="0">
                <a:latin typeface="+mn-lt"/>
              </a:rPr>
              <a:t>normalization modes have the same final particles → reduces systematic uncertainty of  R</a:t>
            </a:r>
            <a:r>
              <a:rPr lang="en-US" baseline="30000" dirty="0" smtClean="0">
                <a:latin typeface="+mn-lt"/>
              </a:rPr>
              <a:t>(*)</a:t>
            </a:r>
            <a:endParaRPr lang="ru-RU" baseline="30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261" y="4285396"/>
            <a:ext cx="73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→K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baseline="-25000" dirty="0" smtClean="0">
                <a:latin typeface="+mn-lt"/>
              </a:rPr>
              <a:t>S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baseline="-25000" dirty="0" smtClean="0">
                <a:latin typeface="+mn-lt"/>
              </a:rPr>
              <a:t>S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baseline="-25000" dirty="0" smtClean="0">
                <a:latin typeface="+mn-lt"/>
              </a:rPr>
              <a:t>S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;            D</a:t>
            </a:r>
            <a:r>
              <a:rPr lang="en-US" b="1" baseline="30000" dirty="0" smtClean="0">
                <a:latin typeface="+mn-lt"/>
              </a:rPr>
              <a:t>*+</a:t>
            </a:r>
            <a:r>
              <a:rPr lang="en-US" b="1" dirty="0" smtClean="0">
                <a:latin typeface="+mn-lt"/>
              </a:rPr>
              <a:t>→D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, D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;</a:t>
            </a:r>
            <a:endParaRPr lang="ru-RU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615" y="4681182"/>
            <a:ext cx="697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→K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baseline="-25000" dirty="0" smtClean="0">
                <a:latin typeface="+mn-lt"/>
              </a:rPr>
              <a:t>S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, K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baseline="-25000" dirty="0" smtClean="0">
                <a:latin typeface="+mn-lt"/>
              </a:rPr>
              <a:t>S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;     D</a:t>
            </a:r>
            <a:r>
              <a:rPr lang="en-US" b="1" baseline="30000" dirty="0" smtClean="0">
                <a:latin typeface="+mn-lt"/>
              </a:rPr>
              <a:t>*0</a:t>
            </a:r>
            <a:r>
              <a:rPr lang="en-US" b="1" dirty="0" smtClean="0">
                <a:latin typeface="+mn-lt"/>
              </a:rPr>
              <a:t>→D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, D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l-GR" b="1" dirty="0" smtClean="0">
                <a:latin typeface="+mn-lt"/>
              </a:rPr>
              <a:t>γ</a:t>
            </a:r>
            <a:r>
              <a:rPr lang="en-US" b="1" dirty="0" smtClean="0">
                <a:latin typeface="+mn-lt"/>
              </a:rPr>
              <a:t>;</a:t>
            </a:r>
            <a:endParaRPr lang="ru-RU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316" y="5145205"/>
            <a:ext cx="745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(-0.2 &lt; M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baseline="-25000" dirty="0" smtClean="0">
                <a:latin typeface="+mn-lt"/>
              </a:rPr>
              <a:t>miss </a:t>
            </a:r>
            <a:r>
              <a:rPr lang="en-US" b="1" dirty="0" smtClean="0">
                <a:latin typeface="+mn-lt"/>
              </a:rPr>
              <a:t>&lt; 8.0) GeV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/c</a:t>
            </a:r>
            <a:r>
              <a:rPr lang="en-US" b="1" baseline="30000" dirty="0" smtClean="0">
                <a:latin typeface="+mn-lt"/>
              </a:rPr>
              <a:t>4      </a:t>
            </a:r>
            <a:r>
              <a:rPr lang="en-US" b="1" dirty="0" smtClean="0">
                <a:latin typeface="+mn-lt"/>
              </a:rPr>
              <a:t>M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baseline="-25000" dirty="0" smtClean="0">
                <a:latin typeface="+mn-lt"/>
              </a:rPr>
              <a:t>miss</a:t>
            </a:r>
            <a:r>
              <a:rPr lang="en-US" b="1" dirty="0" smtClean="0">
                <a:latin typeface="+mn-lt"/>
              </a:rPr>
              <a:t> = (</a:t>
            </a:r>
            <a:r>
              <a:rPr lang="en-US" b="1" dirty="0" err="1" smtClean="0">
                <a:latin typeface="+mn-lt"/>
              </a:rPr>
              <a:t>P</a:t>
            </a:r>
            <a:r>
              <a:rPr lang="en-US" b="1" baseline="-25000" dirty="0" err="1" smtClean="0">
                <a:latin typeface="+mn-lt"/>
              </a:rPr>
              <a:t>beam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– </a:t>
            </a:r>
            <a:r>
              <a:rPr lang="en-US" b="1" dirty="0" err="1" smtClean="0">
                <a:latin typeface="+mn-lt"/>
              </a:rPr>
              <a:t>P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baseline="-40000" dirty="0" err="1" smtClean="0">
                <a:latin typeface="+mn-lt"/>
              </a:rPr>
              <a:t>tag</a:t>
            </a:r>
            <a:r>
              <a:rPr lang="en-US" b="1" baseline="-40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– P</a:t>
            </a:r>
            <a:r>
              <a:rPr lang="en-US" b="1" baseline="-25000" dirty="0" smtClean="0">
                <a:latin typeface="+mn-lt"/>
              </a:rPr>
              <a:t>D</a:t>
            </a:r>
            <a:r>
              <a:rPr lang="en-US" b="1" baseline="-10000" dirty="0" smtClean="0">
                <a:latin typeface="+mn-lt"/>
              </a:rPr>
              <a:t>(*)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- </a:t>
            </a:r>
            <a:r>
              <a:rPr lang="en-US" b="1" dirty="0" err="1" smtClean="0">
                <a:latin typeface="+mn-lt"/>
              </a:rPr>
              <a:t>P</a:t>
            </a:r>
            <a:r>
              <a:rPr lang="en-US" b="1" baseline="-25000" dirty="0" err="1" smtClean="0">
                <a:latin typeface="+mn-lt"/>
              </a:rPr>
              <a:t>ℓ</a:t>
            </a:r>
            <a:r>
              <a:rPr lang="en-US" b="1" dirty="0" smtClean="0">
                <a:latin typeface="+mn-lt"/>
              </a:rPr>
              <a:t>)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/c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;</a:t>
            </a:r>
            <a:endParaRPr lang="ru-RU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556" y="5540993"/>
            <a:ext cx="380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q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 &gt; 4 GeV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/c</a:t>
            </a:r>
            <a:r>
              <a:rPr lang="en-US" b="1" baseline="30000" dirty="0" smtClean="0">
                <a:latin typeface="+mn-lt"/>
              </a:rPr>
              <a:t>4     </a:t>
            </a:r>
            <a:r>
              <a:rPr lang="en-US" b="1" dirty="0" smtClean="0">
                <a:latin typeface="+mn-lt"/>
              </a:rPr>
              <a:t>q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 = (P</a:t>
            </a:r>
            <a:r>
              <a:rPr lang="en-US" b="1" baseline="-25000" dirty="0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 – P</a:t>
            </a:r>
            <a:r>
              <a:rPr lang="en-US" b="1" baseline="-25000" dirty="0" smtClean="0">
                <a:latin typeface="+mn-lt"/>
              </a:rPr>
              <a:t>D</a:t>
            </a:r>
            <a:r>
              <a:rPr lang="en-US" b="1" baseline="-10000" dirty="0" smtClean="0">
                <a:latin typeface="+mn-lt"/>
              </a:rPr>
              <a:t>(*)</a:t>
            </a:r>
            <a:r>
              <a:rPr lang="en-US" b="1" dirty="0" smtClean="0">
                <a:latin typeface="+mn-lt"/>
              </a:rPr>
              <a:t>)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;</a:t>
            </a:r>
            <a:endParaRPr lang="ru-RU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6526" y="696036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1507.03233</a:t>
            </a:r>
            <a:endParaRPr lang="ru-RU" dirty="0"/>
          </a:p>
        </p:txBody>
      </p:sp>
      <p:pic>
        <p:nvPicPr>
          <p:cNvPr id="21" name="Picture 37" descr="bus-79-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1334" y="518616"/>
            <a:ext cx="1160728" cy="7096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4496" y="0"/>
            <a:ext cx="8215313" cy="709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New Physics in B→D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(*)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" y="2565780"/>
            <a:ext cx="3991235" cy="378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888" y="2538484"/>
            <a:ext cx="3998112" cy="38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239" y="1904502"/>
            <a:ext cx="2207951" cy="64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3774" y="573206"/>
            <a:ext cx="423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M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baseline="-25000" dirty="0" smtClean="0">
                <a:latin typeface="+mn-lt"/>
              </a:rPr>
              <a:t>miss  </a:t>
            </a:r>
            <a:r>
              <a:rPr lang="en-US" b="1" dirty="0" smtClean="0">
                <a:latin typeface="+mn-lt"/>
              </a:rPr>
              <a:t>range</a:t>
            </a:r>
            <a:r>
              <a:rPr lang="en-US" b="1" baseline="-25000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is split into two regions:</a:t>
            </a:r>
            <a:endParaRPr lang="ru-RU" b="1" dirty="0">
              <a:latin typeface="+mn-lt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207825" y="890518"/>
            <a:ext cx="6639637" cy="870044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sz="1800" b="1" dirty="0" smtClean="0">
                <a:solidFill>
                  <a:srgbClr val="0000CC"/>
                </a:solidFill>
              </a:rPr>
              <a:t>M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800" b="1" baseline="-25000" dirty="0" smtClean="0">
                <a:solidFill>
                  <a:srgbClr val="0000CC"/>
                </a:solidFill>
              </a:rPr>
              <a:t>miss </a:t>
            </a:r>
            <a:r>
              <a:rPr lang="en-US" sz="1800" b="1" dirty="0" smtClean="0">
                <a:solidFill>
                  <a:srgbClr val="0000CC"/>
                </a:solidFill>
              </a:rPr>
              <a:t>&lt; 0.85 GeV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800" b="1" dirty="0" smtClean="0">
                <a:solidFill>
                  <a:srgbClr val="0000CC"/>
                </a:solidFill>
              </a:rPr>
              <a:t>/c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4</a:t>
            </a:r>
            <a:r>
              <a:rPr lang="en-US" sz="1800" b="1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populated  by events of  B→D</a:t>
            </a:r>
            <a:r>
              <a:rPr lang="en-US" sz="1800" baseline="30000" dirty="0" smtClean="0">
                <a:solidFill>
                  <a:schemeClr val="tx1"/>
                </a:solidFill>
              </a:rPr>
              <a:t>(*)</a:t>
            </a:r>
            <a:r>
              <a:rPr lang="en-US" sz="1800" dirty="0" smtClean="0">
                <a:solidFill>
                  <a:schemeClr val="tx1"/>
                </a:solidFill>
              </a:rPr>
              <a:t>e</a:t>
            </a:r>
            <a:r>
              <a:rPr lang="el-GR" sz="1800" dirty="0" smtClean="0">
                <a:solidFill>
                  <a:schemeClr val="tx1"/>
                </a:solidFill>
              </a:rPr>
              <a:t>ν</a:t>
            </a:r>
            <a:r>
              <a:rPr lang="en-US" sz="1800" dirty="0" smtClean="0">
                <a:solidFill>
                  <a:schemeClr val="tx1"/>
                </a:solidFill>
              </a:rPr>
              <a:t>, D</a:t>
            </a:r>
            <a:r>
              <a:rPr lang="en-US" sz="1800" baseline="30000" dirty="0" smtClean="0">
                <a:solidFill>
                  <a:schemeClr val="tx1"/>
                </a:solidFill>
              </a:rPr>
              <a:t>(*)</a:t>
            </a:r>
            <a:r>
              <a:rPr lang="el-GR" sz="1800" dirty="0" smtClean="0">
                <a:solidFill>
                  <a:schemeClr val="tx1"/>
                </a:solidFill>
              </a:rPr>
              <a:t>μν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b="1" dirty="0" smtClean="0">
                <a:solidFill>
                  <a:srgbClr val="0000CC"/>
                </a:solidFill>
              </a:rPr>
              <a:t>M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800" b="1" baseline="-25000" dirty="0" smtClean="0">
                <a:solidFill>
                  <a:srgbClr val="0000CC"/>
                </a:solidFill>
              </a:rPr>
              <a:t>miss </a:t>
            </a:r>
            <a:r>
              <a:rPr lang="en-US" sz="1800" b="1" dirty="0" smtClean="0">
                <a:solidFill>
                  <a:srgbClr val="0000CC"/>
                </a:solidFill>
              </a:rPr>
              <a:t>&gt; 0.85 GeV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1800" b="1" dirty="0" smtClean="0">
                <a:solidFill>
                  <a:srgbClr val="0000CC"/>
                </a:solidFill>
              </a:rPr>
              <a:t>/c</a:t>
            </a:r>
            <a:r>
              <a:rPr lang="en-US" sz="1800" b="1" baseline="30000" dirty="0" smtClean="0">
                <a:solidFill>
                  <a:srgbClr val="0000CC"/>
                </a:solidFill>
              </a:rPr>
              <a:t>4</a:t>
            </a:r>
            <a:r>
              <a:rPr lang="en-US" sz="1800" b="1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enriched by B→D</a:t>
            </a:r>
            <a:r>
              <a:rPr lang="en-US" sz="1800" baseline="30000" dirty="0" smtClean="0">
                <a:solidFill>
                  <a:schemeClr val="tx1"/>
                </a:solidFill>
              </a:rPr>
              <a:t>(*)</a:t>
            </a:r>
            <a:r>
              <a:rPr lang="en-US" sz="1800" dirty="0" smtClean="0">
                <a:solidFill>
                  <a:schemeClr val="tx1"/>
                </a:solidFill>
              </a:rPr>
              <a:t>τ</a:t>
            </a:r>
            <a:r>
              <a:rPr lang="el-GR" sz="1800" dirty="0" smtClean="0">
                <a:solidFill>
                  <a:schemeClr val="tx1"/>
                </a:solidFill>
              </a:rPr>
              <a:t>ν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l-GR" sz="1800" dirty="0" smtClean="0">
                <a:solidFill>
                  <a:schemeClr val="tx1"/>
                </a:solidFill>
              </a:rPr>
              <a:t>τ→</a:t>
            </a:r>
            <a:r>
              <a:rPr lang="en-US" sz="1800" dirty="0" smtClean="0">
                <a:solidFill>
                  <a:schemeClr val="tx1"/>
                </a:solidFill>
              </a:rPr>
              <a:t>e</a:t>
            </a:r>
            <a:r>
              <a:rPr lang="el-GR" sz="1800" dirty="0" smtClean="0">
                <a:solidFill>
                  <a:schemeClr val="tx1"/>
                </a:solidFill>
              </a:rPr>
              <a:t>νν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l-GR" sz="1800" dirty="0" smtClean="0">
                <a:solidFill>
                  <a:schemeClr val="tx1"/>
                </a:solidFill>
              </a:rPr>
              <a:t>μνν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55" y="1665026"/>
            <a:ext cx="752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To constrain B→D</a:t>
            </a:r>
            <a:r>
              <a:rPr lang="en-US" baseline="30000" dirty="0" smtClean="0">
                <a:latin typeface="+mn-lt"/>
              </a:rPr>
              <a:t>(*)</a:t>
            </a:r>
            <a:r>
              <a:rPr lang="en-US" dirty="0" smtClean="0">
                <a:latin typeface="+mn-lt"/>
              </a:rPr>
              <a:t>e</a:t>
            </a:r>
            <a:r>
              <a:rPr lang="el-GR" dirty="0" smtClean="0">
                <a:latin typeface="+mn-lt"/>
              </a:rPr>
              <a:t>ν</a:t>
            </a:r>
            <a:r>
              <a:rPr lang="en-US" dirty="0" smtClean="0">
                <a:latin typeface="+mn-lt"/>
              </a:rPr>
              <a:t>, D</a:t>
            </a:r>
            <a:r>
              <a:rPr lang="en-US" baseline="30000" dirty="0" smtClean="0">
                <a:latin typeface="+mn-lt"/>
              </a:rPr>
              <a:t>(*)</a:t>
            </a:r>
            <a:r>
              <a:rPr lang="el-GR" dirty="0" smtClean="0">
                <a:latin typeface="+mn-lt"/>
              </a:rPr>
              <a:t>μν</a:t>
            </a:r>
            <a:r>
              <a:rPr lang="en-US" dirty="0" smtClean="0">
                <a:latin typeface="+mn-lt"/>
              </a:rPr>
              <a:t> yields 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baseline="-25000" dirty="0" smtClean="0">
                <a:latin typeface="+mn-lt"/>
              </a:rPr>
              <a:t>miss</a:t>
            </a:r>
            <a:r>
              <a:rPr lang="en-US" dirty="0" smtClean="0">
                <a:latin typeface="+mn-lt"/>
              </a:rPr>
              <a:t> in fitted in the region </a:t>
            </a:r>
            <a:r>
              <a:rPr lang="en-US" b="1" dirty="0" smtClean="0">
                <a:latin typeface="+mn-lt"/>
              </a:rPr>
              <a:t>1)</a:t>
            </a:r>
            <a:r>
              <a:rPr lang="en-US" dirty="0" smtClean="0">
                <a:latin typeface="+mn-lt"/>
              </a:rPr>
              <a:t>, </a:t>
            </a:r>
          </a:p>
          <a:p>
            <a:r>
              <a:rPr lang="en-US" dirty="0" smtClean="0">
                <a:latin typeface="+mn-lt"/>
              </a:rPr>
              <a:t>while neural-network output 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O</a:t>
            </a:r>
            <a:r>
              <a:rPr lang="en-US" b="1" baseline="-25000" dirty="0" smtClean="0">
                <a:solidFill>
                  <a:srgbClr val="0000CC"/>
                </a:solidFill>
                <a:latin typeface="+mn-lt"/>
              </a:rPr>
              <a:t>NB</a:t>
            </a:r>
            <a:r>
              <a:rPr lang="en-US" dirty="0" smtClean="0">
                <a:latin typeface="+mn-lt"/>
              </a:rPr>
              <a:t>  is fitted in region </a:t>
            </a:r>
            <a:r>
              <a:rPr lang="en-US" b="1" dirty="0" smtClean="0">
                <a:latin typeface="+mn-lt"/>
              </a:rPr>
              <a:t>2)</a:t>
            </a:r>
            <a:r>
              <a:rPr lang="en-US" dirty="0" smtClean="0">
                <a:latin typeface="+mn-lt"/>
              </a:rPr>
              <a:t> .</a:t>
            </a: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61815"/>
            <a:ext cx="7088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D</a:t>
            </a:r>
            <a:r>
              <a:rPr lang="en-US" sz="2400" b="1" baseline="30000" dirty="0" err="1" smtClean="0">
                <a:latin typeface="+mn-lt"/>
              </a:rPr>
              <a:t>+</a:t>
            </a:r>
            <a:r>
              <a:rPr lang="en-US" sz="2400" b="1" dirty="0" err="1" smtClean="0">
                <a:latin typeface="+mn-lt"/>
              </a:rPr>
              <a:t>ℓ</a:t>
            </a:r>
            <a:r>
              <a:rPr lang="en-US" sz="2400" b="1" baseline="30000" dirty="0" smtClean="0">
                <a:latin typeface="+mn-lt"/>
              </a:rPr>
              <a:t>-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90615"/>
            <a:ext cx="6944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</a:t>
            </a:r>
            <a:r>
              <a:rPr lang="en-US" sz="2400" b="1" baseline="30000" dirty="0" smtClean="0">
                <a:latin typeface="+mn-lt"/>
              </a:rPr>
              <a:t>0</a:t>
            </a:r>
            <a:r>
              <a:rPr lang="en-US" sz="2400" b="1" dirty="0" smtClean="0">
                <a:latin typeface="+mn-lt"/>
              </a:rPr>
              <a:t>ℓ</a:t>
            </a:r>
            <a:r>
              <a:rPr lang="en-US" sz="2400" b="1" baseline="30000" dirty="0" smtClean="0">
                <a:latin typeface="+mn-lt"/>
              </a:rPr>
              <a:t>-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5092" y="3318680"/>
            <a:ext cx="8627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D*</a:t>
            </a:r>
            <a:r>
              <a:rPr lang="en-US" sz="2400" b="1" baseline="30000" dirty="0" smtClean="0">
                <a:latin typeface="+mn-lt"/>
              </a:rPr>
              <a:t>+</a:t>
            </a:r>
            <a:r>
              <a:rPr lang="en-US" sz="2400" b="1" dirty="0" smtClean="0">
                <a:latin typeface="+mn-lt"/>
              </a:rPr>
              <a:t>ℓ</a:t>
            </a:r>
            <a:r>
              <a:rPr lang="en-US" sz="2400" b="1" baseline="30000" dirty="0" smtClean="0">
                <a:latin typeface="+mn-lt"/>
              </a:rPr>
              <a:t>-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796" y="5092889"/>
            <a:ext cx="84830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D*</a:t>
            </a:r>
            <a:r>
              <a:rPr lang="en-US" sz="2400" b="1" baseline="30000" dirty="0" smtClean="0">
                <a:latin typeface="+mn-lt"/>
              </a:rPr>
              <a:t>0</a:t>
            </a:r>
            <a:r>
              <a:rPr lang="en-US" sz="2400" b="1" dirty="0" smtClean="0">
                <a:latin typeface="+mn-lt"/>
              </a:rPr>
              <a:t>ℓ</a:t>
            </a:r>
            <a:r>
              <a:rPr lang="en-US" sz="2400" b="1" baseline="30000" dirty="0" smtClean="0">
                <a:latin typeface="+mn-lt"/>
              </a:rPr>
              <a:t>-</a:t>
            </a:r>
            <a:endParaRPr lang="ru-RU" sz="2400" b="1" baseline="300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6" descr="Screen Shot 2015-06-04 at 11.22.1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158"/>
            <a:ext cx="5254388" cy="34997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4496" y="0"/>
            <a:ext cx="8215313" cy="709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New Physics in B→D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(*)</a:t>
            </a:r>
            <a:r>
              <a:rPr kumimoji="0" lang="el-GR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084" y="764275"/>
            <a:ext cx="3787085" cy="35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3738" y="4299044"/>
            <a:ext cx="7834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The fit was repeated with the PDF generated from 2HDM type II MC </a:t>
            </a:r>
          </a:p>
          <a:p>
            <a:pPr algn="ctr"/>
            <a:r>
              <a:rPr lang="en-US" b="1" dirty="0" smtClean="0">
                <a:latin typeface="+mn-lt"/>
              </a:rPr>
              <a:t>with  tan</a:t>
            </a:r>
            <a:r>
              <a:rPr lang="el-GR" b="1" dirty="0" smtClean="0">
                <a:latin typeface="+mn-lt"/>
              </a:rPr>
              <a:t>β</a:t>
            </a:r>
            <a:r>
              <a:rPr lang="en-US" b="1" dirty="0" smtClean="0">
                <a:latin typeface="+mn-lt"/>
              </a:rPr>
              <a:t>/M</a:t>
            </a:r>
            <a:r>
              <a:rPr lang="en-US" b="1" baseline="-25000" dirty="0" smtClean="0">
                <a:latin typeface="+mn-lt"/>
              </a:rPr>
              <a:t>H± </a:t>
            </a:r>
            <a:r>
              <a:rPr lang="en-US" b="1" dirty="0" smtClean="0">
                <a:latin typeface="+mn-lt"/>
              </a:rPr>
              <a:t>= 0.5 c</a:t>
            </a:r>
            <a:r>
              <a:rPr lang="en-US" b="1" baseline="30000" dirty="0" smtClean="0">
                <a:latin typeface="+mn-lt"/>
              </a:rPr>
              <a:t>2</a:t>
            </a:r>
            <a:r>
              <a:rPr lang="en-US" b="1" dirty="0" smtClean="0">
                <a:latin typeface="+mn-lt"/>
              </a:rPr>
              <a:t>/</a:t>
            </a:r>
            <a:r>
              <a:rPr lang="en-US" b="1" dirty="0" err="1" smtClean="0">
                <a:latin typeface="+mn-lt"/>
              </a:rPr>
              <a:t>GeV</a:t>
            </a:r>
            <a:r>
              <a:rPr lang="en-US" b="1" dirty="0" smtClean="0">
                <a:latin typeface="+mn-lt"/>
              </a:rPr>
              <a:t>: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+mn-lt"/>
              </a:rPr>
              <a:t>R(D) = 0.329 ± 0.060 ± 0.022</a:t>
            </a:r>
            <a:r>
              <a:rPr lang="en-US" b="1" dirty="0" smtClean="0">
                <a:latin typeface="+mn-lt"/>
              </a:rPr>
              <a:t>;          R(D)</a:t>
            </a:r>
            <a:r>
              <a:rPr lang="en-US" b="1" baseline="-25000" dirty="0" smtClean="0">
                <a:latin typeface="+mn-lt"/>
              </a:rPr>
              <a:t>2HDM</a:t>
            </a:r>
            <a:r>
              <a:rPr lang="en-US" b="1" dirty="0" smtClean="0">
                <a:latin typeface="+mn-lt"/>
              </a:rPr>
              <a:t> = 0.590 ± 0.125;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+mn-lt"/>
              </a:rPr>
              <a:t>R(D</a:t>
            </a:r>
            <a:r>
              <a:rPr lang="en-US" b="1" baseline="30000" dirty="0" smtClean="0">
                <a:solidFill>
                  <a:srgbClr val="0000CC"/>
                </a:solidFill>
                <a:latin typeface="+mn-lt"/>
              </a:rPr>
              <a:t>*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) = 0.301 ± 0.039 ± 0.015</a:t>
            </a:r>
            <a:r>
              <a:rPr lang="en-US" b="1" dirty="0" smtClean="0">
                <a:latin typeface="+mn-lt"/>
              </a:rPr>
              <a:t>;         R(D</a:t>
            </a:r>
            <a:r>
              <a:rPr lang="en-US" b="1" baseline="30000" dirty="0" smtClean="0">
                <a:latin typeface="+mn-lt"/>
              </a:rPr>
              <a:t>*</a:t>
            </a:r>
            <a:r>
              <a:rPr lang="en-US" b="1" dirty="0" smtClean="0">
                <a:latin typeface="+mn-lt"/>
              </a:rPr>
              <a:t>)</a:t>
            </a:r>
            <a:r>
              <a:rPr lang="en-US" b="1" baseline="-25000" dirty="0" smtClean="0">
                <a:latin typeface="+mn-lt"/>
              </a:rPr>
              <a:t>2HDM</a:t>
            </a:r>
            <a:r>
              <a:rPr lang="en-US" b="1" dirty="0" smtClean="0">
                <a:latin typeface="+mn-lt"/>
              </a:rPr>
              <a:t> = 0.241 ± 0.007.</a:t>
            </a:r>
            <a:endParaRPr lang="ru-RU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526" y="5691116"/>
            <a:ext cx="719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+mn-lt"/>
              </a:rPr>
              <a:t>Belle result compatible with 2HDM type II model  in the region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+mn-lt"/>
              </a:rPr>
              <a:t>around tan</a:t>
            </a:r>
            <a:r>
              <a:rPr lang="el-GR" b="1" dirty="0" smtClean="0">
                <a:solidFill>
                  <a:srgbClr val="0000CC"/>
                </a:solidFill>
                <a:latin typeface="+mn-lt"/>
              </a:rPr>
              <a:t>β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/M</a:t>
            </a:r>
            <a:r>
              <a:rPr lang="en-US" b="1" baseline="-25000" dirty="0" smtClean="0">
                <a:solidFill>
                  <a:srgbClr val="0000CC"/>
                </a:solidFill>
                <a:latin typeface="+mn-lt"/>
              </a:rPr>
              <a:t>H±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= 0.5 c</a:t>
            </a:r>
            <a:r>
              <a:rPr lang="en-US" b="1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/</a:t>
            </a:r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GeV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ECE00BC-A081-4367-9DDB-BC6BD1DD4FE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456598" y="0"/>
            <a:ext cx="3889612" cy="600501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/>
              <a:t>Belle </a:t>
            </a:r>
            <a:r>
              <a:rPr lang="en-US" sz="4000" dirty="0"/>
              <a:t>experiment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313"/>
            <a:ext cx="3352689" cy="37962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b="1357"/>
          <a:stretch>
            <a:fillRect/>
          </a:stretch>
        </p:blipFill>
        <p:spPr bwMode="auto">
          <a:xfrm>
            <a:off x="3660708" y="3745316"/>
            <a:ext cx="5267190" cy="28874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Рисунок 7" descr="beldet4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4830" y="679066"/>
            <a:ext cx="4042556" cy="3033178"/>
          </a:xfrm>
          <a:prstGeom prst="rect">
            <a:avLst/>
          </a:prstGeom>
        </p:spPr>
      </p:pic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7665"/>
            <a:ext cx="3507475" cy="135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808" y="5766535"/>
            <a:ext cx="1811243" cy="3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04334"/>
            <a:ext cx="8952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Dark photon </a:t>
            </a:r>
            <a:r>
              <a:rPr lang="en-US" b="1" dirty="0" smtClean="0">
                <a:latin typeface="+mn-lt"/>
              </a:rPr>
              <a:t>A’</a:t>
            </a:r>
            <a:r>
              <a:rPr lang="en-US" dirty="0" smtClean="0">
                <a:latin typeface="+mn-lt"/>
              </a:rPr>
              <a:t> and dark Higgs boson </a:t>
            </a:r>
            <a:r>
              <a:rPr lang="en-US" b="1" dirty="0" smtClean="0">
                <a:latin typeface="+mn-lt"/>
              </a:rPr>
              <a:t>h’</a:t>
            </a:r>
            <a:r>
              <a:rPr lang="en-US" dirty="0" smtClean="0">
                <a:latin typeface="+mn-lt"/>
              </a:rPr>
              <a:t> are introduced  in the Dark Sector Models, with kinetic mixing (</a:t>
            </a:r>
            <a:r>
              <a:rPr lang="el-GR" b="1" dirty="0" smtClean="0">
                <a:latin typeface="+mn-lt"/>
              </a:rPr>
              <a:t>ϵ</a:t>
            </a:r>
            <a:r>
              <a:rPr lang="en-US" dirty="0" smtClean="0">
                <a:latin typeface="+mn-lt"/>
              </a:rPr>
              <a:t>) between </a:t>
            </a:r>
            <a:r>
              <a:rPr lang="en-US" b="1" dirty="0" smtClean="0">
                <a:latin typeface="+mn-lt"/>
              </a:rPr>
              <a:t>A’</a:t>
            </a:r>
            <a:r>
              <a:rPr lang="en-US" dirty="0" smtClean="0">
                <a:latin typeface="+mn-lt"/>
              </a:rPr>
              <a:t> and </a:t>
            </a:r>
            <a:r>
              <a:rPr lang="el-GR" b="1" dirty="0" smtClean="0">
                <a:latin typeface="+mn-lt"/>
              </a:rPr>
              <a:t>γ</a:t>
            </a:r>
            <a:r>
              <a:rPr lang="en-US" b="1" baseline="-25000" dirty="0" smtClean="0">
                <a:latin typeface="+mn-lt"/>
              </a:rPr>
              <a:t>SM</a:t>
            </a:r>
            <a:r>
              <a:rPr lang="en-US" dirty="0" smtClean="0">
                <a:latin typeface="+mn-lt"/>
              </a:rPr>
              <a:t>,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</a:t>
            </a:r>
            <a:r>
              <a:rPr lang="en-US" b="1" dirty="0" smtClean="0">
                <a:latin typeface="+mn-lt"/>
              </a:rPr>
              <a:t> A’ </a:t>
            </a:r>
            <a:r>
              <a:rPr lang="en-US" dirty="0" smtClean="0">
                <a:latin typeface="+mn-lt"/>
              </a:rPr>
              <a:t>coupling to </a:t>
            </a:r>
            <a:r>
              <a:rPr lang="en-US" b="1" dirty="0" smtClean="0">
                <a:latin typeface="+mn-lt"/>
              </a:rPr>
              <a:t>h’ </a:t>
            </a:r>
            <a:r>
              <a:rPr lang="en-US" dirty="0" smtClean="0">
                <a:latin typeface="+mn-lt"/>
              </a:rPr>
              <a:t>(</a:t>
            </a:r>
            <a:r>
              <a:rPr lang="el-GR" b="1" dirty="0" smtClean="0">
                <a:latin typeface="+mn-lt"/>
              </a:rPr>
              <a:t>α</a:t>
            </a:r>
            <a:r>
              <a:rPr lang="en-US" b="1" baseline="-25000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). One of the promising  </a:t>
            </a:r>
            <a:r>
              <a:rPr lang="en-US" b="1" dirty="0" smtClean="0">
                <a:latin typeface="+mn-lt"/>
              </a:rPr>
              <a:t>A’</a:t>
            </a:r>
            <a:r>
              <a:rPr lang="en-US" dirty="0" smtClean="0">
                <a:latin typeface="+mn-lt"/>
              </a:rPr>
              <a:t> and  </a:t>
            </a:r>
            <a:r>
              <a:rPr lang="en-US" b="1" dirty="0" smtClean="0">
                <a:latin typeface="+mn-lt"/>
              </a:rPr>
              <a:t>h’</a:t>
            </a:r>
            <a:r>
              <a:rPr lang="en-US" dirty="0" smtClean="0">
                <a:latin typeface="+mn-lt"/>
              </a:rPr>
              <a:t> production channels at e</a:t>
            </a:r>
            <a:r>
              <a:rPr lang="en-US" baseline="30000" dirty="0" smtClean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 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 colliders is </a:t>
            </a:r>
            <a:r>
              <a:rPr lang="en-US" b="1" dirty="0" err="1" smtClean="0">
                <a:latin typeface="+mn-lt"/>
              </a:rPr>
              <a:t>Higgs’-strahlung</a:t>
            </a:r>
            <a:r>
              <a:rPr lang="en-US" dirty="0" smtClean="0">
                <a:latin typeface="+mn-lt"/>
              </a:rPr>
              <a:t>: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4496" y="0"/>
            <a:ext cx="8215313" cy="709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en-US" sz="32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dark photon and dark Higgs boson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4143" y="2160633"/>
            <a:ext cx="559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B. </a:t>
            </a:r>
            <a:r>
              <a:rPr lang="en-US" dirty="0" err="1" smtClean="0">
                <a:solidFill>
                  <a:srgbClr val="0000CC"/>
                </a:solidFill>
              </a:rPr>
              <a:t>Batell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i="1" dirty="0" smtClean="0">
                <a:solidFill>
                  <a:srgbClr val="0000CC"/>
                </a:solidFill>
              </a:rPr>
              <a:t>et al</a:t>
            </a:r>
            <a:r>
              <a:rPr lang="en-US" dirty="0" smtClean="0">
                <a:solidFill>
                  <a:srgbClr val="0000CC"/>
                </a:solidFill>
              </a:rPr>
              <a:t>., Phys. Rev. D </a:t>
            </a:r>
            <a:r>
              <a:rPr lang="en-US" b="1" dirty="0" smtClean="0">
                <a:solidFill>
                  <a:srgbClr val="0000CC"/>
                </a:solidFill>
              </a:rPr>
              <a:t>79</a:t>
            </a:r>
            <a:r>
              <a:rPr lang="en-US" dirty="0" smtClean="0">
                <a:solidFill>
                  <a:srgbClr val="0000CC"/>
                </a:solidFill>
              </a:rPr>
              <a:t>, 115008 (2009)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707" y="2118260"/>
            <a:ext cx="233089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e</a:t>
            </a:r>
            <a:r>
              <a:rPr lang="en-US" sz="3200" b="1" baseline="30000" dirty="0" smtClean="0">
                <a:latin typeface="+mn-lt"/>
              </a:rPr>
              <a:t>+</a:t>
            </a:r>
            <a:r>
              <a:rPr lang="en-US" sz="3200" b="1" dirty="0" smtClean="0">
                <a:latin typeface="+mn-lt"/>
              </a:rPr>
              <a:t> e</a:t>
            </a:r>
            <a:r>
              <a:rPr lang="en-US" sz="3200" b="1" baseline="30000" dirty="0" smtClean="0">
                <a:latin typeface="+mn-lt"/>
              </a:rPr>
              <a:t>-</a:t>
            </a:r>
            <a:r>
              <a:rPr lang="en-US" sz="3200" b="1" dirty="0" smtClean="0">
                <a:latin typeface="+mn-lt"/>
              </a:rPr>
              <a:t> → A’ h’</a:t>
            </a:r>
            <a:endParaRPr lang="ru-RU" sz="3200" b="1" dirty="0">
              <a:latin typeface="+mn-lt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2510711" y="2642035"/>
            <a:ext cx="4701654" cy="18206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457200" marR="0" lvl="0" indent="-457200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h’→A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2m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h’→A’A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49263" rtl="0" eaLnBrk="0" fontAlgn="base" latinLnBrk="0" hangingPunct="0">
              <a:lnSpc>
                <a:spcPct val="134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lphaLcParenR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2m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A’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h’→A’A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8674" y="682389"/>
            <a:ext cx="343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Belle: PRL 114, 211801 (2015)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9" name="Picture 37" descr="bus-79-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887" y="545911"/>
            <a:ext cx="1116084" cy="6823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289523"/>
            <a:ext cx="881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At Belle we searched for 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 e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 → A’ h’[→A’ A’],  </a:t>
            </a:r>
            <a:r>
              <a:rPr lang="en-US" sz="2400" b="1" dirty="0" err="1" smtClean="0">
                <a:solidFill>
                  <a:srgbClr val="0000CC"/>
                </a:solidFill>
                <a:latin typeface="+mn-lt"/>
              </a:rPr>
              <a:t>A’→e</a:t>
            </a:r>
            <a:r>
              <a:rPr lang="en-US" sz="2400" b="1" baseline="30000" dirty="0" err="1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n-US" sz="2400" b="1" dirty="0" err="1" smtClean="0">
                <a:solidFill>
                  <a:srgbClr val="0000CC"/>
                </a:solidFill>
                <a:latin typeface="+mn-lt"/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el-GR" sz="2400" b="1" dirty="0" smtClean="0">
                <a:solidFill>
                  <a:srgbClr val="0000CC"/>
                </a:solidFill>
                <a:latin typeface="+mn-lt"/>
              </a:rPr>
              <a:t>μ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l-GR" sz="2400" b="1" dirty="0" smtClean="0">
                <a:solidFill>
                  <a:srgbClr val="0000CC"/>
                </a:solidFill>
                <a:latin typeface="+mn-lt"/>
              </a:rPr>
              <a:t>μ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el-GR" sz="2400" b="1" dirty="0" smtClean="0">
                <a:solidFill>
                  <a:srgbClr val="0000CC"/>
                </a:solidFill>
                <a:latin typeface="+mn-lt"/>
              </a:rPr>
              <a:t>π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+</a:t>
            </a:r>
            <a:r>
              <a:rPr lang="el-GR" sz="2400" b="1" dirty="0" smtClean="0">
                <a:solidFill>
                  <a:srgbClr val="0000CC"/>
                </a:solidFill>
                <a:latin typeface="+mn-lt"/>
              </a:rPr>
              <a:t>π</a:t>
            </a:r>
            <a:r>
              <a:rPr lang="en-US" sz="2400" b="1" baseline="30000" dirty="0" smtClean="0">
                <a:solidFill>
                  <a:srgbClr val="0000CC"/>
                </a:solidFill>
                <a:latin typeface="+mn-lt"/>
              </a:rPr>
              <a:t>-</a:t>
            </a:r>
            <a:endParaRPr lang="ru-RU" sz="2400" b="1" baseline="30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697369"/>
            <a:ext cx="899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in 10 exclusive final states</a:t>
            </a:r>
            <a:r>
              <a:rPr lang="en-US" dirty="0" smtClean="0">
                <a:latin typeface="+mn-lt"/>
              </a:rPr>
              <a:t>: 3(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3(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3(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2(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2(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    2(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2(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2(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2(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), 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62845"/>
            <a:ext cx="7198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in 3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in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clusive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final states: </a:t>
            </a:r>
            <a:r>
              <a:rPr lang="en-US" dirty="0" smtClean="0">
                <a:latin typeface="+mn-lt"/>
              </a:rPr>
              <a:t>2(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)X, 2(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)X, (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e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)(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μ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)X        </a:t>
            </a:r>
            <a:endParaRPr lang="ru-R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708" y="6166882"/>
            <a:ext cx="338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1.1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’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&lt; 3.5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endParaRPr lang="ru-RU" baseline="30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0735" y="6166884"/>
            <a:ext cx="356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2.2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  <a:latin typeface="+mn-lt"/>
              </a:rPr>
              <a:t>h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’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&lt; 10.5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endParaRPr lang="ru-RU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3516" y="5383617"/>
            <a:ext cx="3336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0.1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  <a:latin typeface="+mn-lt"/>
              </a:rPr>
              <a:t>A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’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&lt; 3.5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endParaRPr lang="ru-RU" baseline="30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3014" y="5383619"/>
            <a:ext cx="350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0.2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  <a:latin typeface="+mn-lt"/>
              </a:rPr>
              <a:t>h</a:t>
            </a:r>
            <a:r>
              <a:rPr lang="en-US" baseline="-25000" dirty="0" smtClean="0">
                <a:solidFill>
                  <a:srgbClr val="0000CC"/>
                </a:solidFill>
                <a:latin typeface="+mn-lt"/>
              </a:rPr>
              <a:t>’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&lt; 10.5 </a:t>
            </a:r>
            <a:r>
              <a:rPr lang="en-US" dirty="0" err="1" smtClean="0">
                <a:solidFill>
                  <a:srgbClr val="0000CC"/>
                </a:solidFill>
                <a:latin typeface="+mn-lt"/>
              </a:rPr>
              <a:t>GeV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/c</a:t>
            </a:r>
            <a:r>
              <a:rPr lang="en-US" baseline="30000" dirty="0" smtClean="0">
                <a:solidFill>
                  <a:srgbClr val="0000CC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</a:t>
            </a:r>
            <a:endParaRPr lang="ru-RU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4496" y="0"/>
            <a:ext cx="8215313" cy="709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en-US" sz="32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dark photon and dark Higgs boson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21" y="751895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Data:</a:t>
            </a:r>
            <a:r>
              <a:rPr lang="en-US" b="1" dirty="0" smtClean="0">
                <a:latin typeface="+mn-lt"/>
              </a:rPr>
              <a:t>  977 fb</a:t>
            </a:r>
            <a:r>
              <a:rPr lang="en-US" b="1" baseline="30000" dirty="0" smtClean="0">
                <a:latin typeface="+mn-lt"/>
              </a:rPr>
              <a:t>-1</a:t>
            </a:r>
            <a:endParaRPr lang="ru-RU" b="1" baseline="30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40" y="1212111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Selections: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011" y="890593"/>
            <a:ext cx="5233528" cy="331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6567" y="219030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65813" y="1775084"/>
            <a:ext cx="3508745" cy="298830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m</a:t>
            </a:r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 </a:t>
            </a:r>
            <a:r>
              <a:rPr lang="en-US" sz="1800" dirty="0" smtClean="0">
                <a:solidFill>
                  <a:schemeClr val="tx1"/>
                </a:solidFill>
              </a:rPr>
              <a:t>&gt; m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 </a:t>
            </a:r>
            <a:r>
              <a:rPr lang="en-US" sz="1800" dirty="0" smtClean="0">
                <a:solidFill>
                  <a:schemeClr val="tx1"/>
                </a:solidFill>
              </a:rPr>
              <a:t>&gt; m</a:t>
            </a:r>
            <a:r>
              <a:rPr lang="en-US" sz="1800" baseline="30000" dirty="0" smtClean="0">
                <a:solidFill>
                  <a:schemeClr val="tx1"/>
                </a:solidFill>
              </a:rPr>
              <a:t>3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analysis in bins of m</a:t>
            </a:r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divide m</a:t>
            </a:r>
            <a:r>
              <a:rPr lang="en-US" sz="1800" baseline="30000" dirty="0" smtClean="0">
                <a:solidFill>
                  <a:schemeClr val="tx1"/>
                </a:solidFill>
              </a:rPr>
              <a:t>1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 </a:t>
            </a:r>
            <a:r>
              <a:rPr lang="en-US" sz="1800" dirty="0" smtClean="0">
                <a:solidFill>
                  <a:schemeClr val="tx1"/>
                </a:solidFill>
              </a:rPr>
              <a:t>- m</a:t>
            </a:r>
            <a:r>
              <a:rPr lang="en-US" sz="1800" baseline="30000" dirty="0" smtClean="0">
                <a:solidFill>
                  <a:schemeClr val="tx1"/>
                </a:solidFill>
              </a:rPr>
              <a:t>3</a:t>
            </a:r>
            <a:r>
              <a:rPr lang="en-US" sz="1800" baseline="-25000" dirty="0" smtClean="0">
                <a:solidFill>
                  <a:schemeClr val="tx1"/>
                </a:solidFill>
              </a:rPr>
              <a:t>A’ </a:t>
            </a:r>
            <a:r>
              <a:rPr lang="en-US" sz="1800" dirty="0" smtClean="0">
                <a:solidFill>
                  <a:schemeClr val="tx1"/>
                </a:solidFill>
              </a:rPr>
              <a:t>into signal and sideband regions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same-sign events were used to evaluate background in the signal region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309" y="4520940"/>
            <a:ext cx="4676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35773" y="4203511"/>
            <a:ext cx="3163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Number of observed events</a:t>
            </a:r>
            <a:endParaRPr lang="ru-RU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717" y="4763069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n-lt"/>
              </a:rPr>
              <a:t>Efficiency:</a:t>
            </a:r>
            <a:r>
              <a:rPr lang="en-US" b="1" dirty="0" smtClean="0">
                <a:latin typeface="+mn-lt"/>
              </a:rPr>
              <a:t> (20 ÷ 30)%</a:t>
            </a:r>
            <a:endParaRPr lang="ru-RU" b="1" dirty="0">
              <a:latin typeface="+mn-lt"/>
            </a:endParaRPr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427" y="5388805"/>
            <a:ext cx="3646286" cy="5070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 bwMode="auto">
          <a:xfrm>
            <a:off x="0" y="5295331"/>
            <a:ext cx="3985146" cy="750626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10186" y="776730"/>
            <a:ext cx="66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90%CL upper limits on the product </a:t>
            </a:r>
            <a:r>
              <a:rPr lang="en-US" sz="2800" b="1" dirty="0" err="1" smtClean="0">
                <a:solidFill>
                  <a:srgbClr val="0000CC"/>
                </a:solidFill>
                <a:latin typeface="+mn-lt"/>
              </a:rPr>
              <a:t>α</a:t>
            </a:r>
            <a:r>
              <a:rPr lang="en-US" sz="2800" b="1" i="1" baseline="-25000" dirty="0" err="1" smtClean="0">
                <a:solidFill>
                  <a:srgbClr val="0000CC"/>
                </a:solidFill>
                <a:latin typeface="+mn-lt"/>
              </a:rPr>
              <a:t>D</a:t>
            </a:r>
            <a:r>
              <a:rPr lang="en-US" sz="2800" b="1" i="1" baseline="-250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latin typeface="+mn-lt"/>
              </a:rPr>
              <a:t>×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ϵ</a:t>
            </a:r>
            <a:r>
              <a:rPr lang="en-US" sz="2800" b="1" baseline="30000" dirty="0" smtClean="0">
                <a:solidFill>
                  <a:srgbClr val="0000CC"/>
                </a:solidFill>
                <a:latin typeface="+mn-lt"/>
              </a:rPr>
              <a:t>2 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  </a:t>
            </a:r>
            <a:endParaRPr lang="en-US" sz="2800" b="1" baseline="-25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4496" y="0"/>
            <a:ext cx="8215313" cy="7096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en-US" sz="3200" b="1" kern="0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dark photon and dark Higgs boson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0100"/>
            <a:ext cx="9144000" cy="34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546" y="4694830"/>
            <a:ext cx="361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BaBar</a:t>
            </a:r>
            <a:r>
              <a:rPr lang="en-US" b="1" dirty="0" smtClean="0">
                <a:latin typeface="+mn-lt"/>
              </a:rPr>
              <a:t>: PRL 108 211801 (2014) </a:t>
            </a:r>
            <a:endParaRPr lang="ru-RU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2949" y="5104263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+mn-lt"/>
              </a:rPr>
              <a:t>No significant signal is observed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15313" cy="668646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5188" y="786097"/>
            <a:ext cx="8659505" cy="549187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Cross sections of the reactions 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→</a:t>
            </a:r>
            <a:r>
              <a:rPr lang="el-GR" sz="1800" dirty="0" smtClean="0">
                <a:solidFill>
                  <a:schemeClr val="tx1"/>
                </a:solidFill>
              </a:rPr>
              <a:t>ϒ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nS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→</a:t>
            </a:r>
            <a:r>
              <a:rPr lang="en-US" sz="1800" dirty="0" err="1" smtClean="0">
                <a:solidFill>
                  <a:schemeClr val="tx1"/>
                </a:solidFill>
              </a:rPr>
              <a:t>h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nP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→       have been measured in the region of  </a:t>
            </a:r>
            <a:r>
              <a:rPr lang="el-GR" sz="1800" dirty="0" smtClean="0">
                <a:solidFill>
                  <a:schemeClr val="tx1"/>
                </a:solidFill>
              </a:rPr>
              <a:t>ϒ</a:t>
            </a:r>
            <a:r>
              <a:rPr lang="en-US" sz="1800" dirty="0" smtClean="0">
                <a:solidFill>
                  <a:schemeClr val="tx1"/>
                </a:solidFill>
              </a:rPr>
              <a:t>(5S) and </a:t>
            </a:r>
            <a:r>
              <a:rPr lang="el-GR" sz="1800" dirty="0" smtClean="0">
                <a:solidFill>
                  <a:schemeClr val="tx1"/>
                </a:solidFill>
              </a:rPr>
              <a:t>ϒ</a:t>
            </a:r>
            <a:r>
              <a:rPr lang="en-US" sz="1800" dirty="0" smtClean="0">
                <a:solidFill>
                  <a:schemeClr val="tx1"/>
                </a:solidFill>
              </a:rPr>
              <a:t>(6S) resonances. Energy </a:t>
            </a:r>
            <a:r>
              <a:rPr lang="en-US" sz="1800" dirty="0" err="1" smtClean="0">
                <a:solidFill>
                  <a:schemeClr val="tx1"/>
                </a:solidFill>
              </a:rPr>
              <a:t>behaviour</a:t>
            </a:r>
            <a:r>
              <a:rPr lang="en-US" sz="1800" dirty="0" smtClean="0">
                <a:solidFill>
                  <a:schemeClr val="tx1"/>
                </a:solidFill>
              </a:rPr>
              <a:t> of  the         </a:t>
            </a:r>
            <a:r>
              <a:rPr lang="el-GR" sz="1800" dirty="0" smtClean="0">
                <a:solidFill>
                  <a:schemeClr val="tx1"/>
                </a:solidFill>
              </a:rPr>
              <a:t>σ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→</a:t>
            </a:r>
            <a:r>
              <a:rPr lang="el-GR" sz="1800" dirty="0" smtClean="0">
                <a:solidFill>
                  <a:schemeClr val="tx1"/>
                </a:solidFill>
              </a:rPr>
              <a:t>ϒ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nS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) and </a:t>
            </a:r>
            <a:r>
              <a:rPr lang="el-GR" sz="1800" dirty="0" smtClean="0">
                <a:solidFill>
                  <a:schemeClr val="tx1"/>
                </a:solidFill>
              </a:rPr>
              <a:t>σ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1800" dirty="0" err="1" smtClean="0">
                <a:solidFill>
                  <a:schemeClr val="tx1"/>
                </a:solidFill>
              </a:rPr>
              <a:t>e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→</a:t>
            </a:r>
            <a:r>
              <a:rPr lang="en-US" sz="1800" dirty="0" err="1" smtClean="0">
                <a:solidFill>
                  <a:schemeClr val="tx1"/>
                </a:solidFill>
              </a:rPr>
              <a:t>h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nP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l-GR" sz="1800" dirty="0" smtClean="0">
                <a:solidFill>
                  <a:schemeClr val="tx1"/>
                </a:solidFill>
              </a:rPr>
              <a:t>π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 smtClean="0">
                <a:solidFill>
                  <a:schemeClr val="tx1"/>
                </a:solidFill>
              </a:rPr>
              <a:t>is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similar. Masses and widths of  </a:t>
            </a:r>
            <a:r>
              <a:rPr lang="el-GR" sz="1800" dirty="0" smtClean="0">
                <a:solidFill>
                  <a:schemeClr val="tx1"/>
                </a:solidFill>
              </a:rPr>
              <a:t>ϒ</a:t>
            </a:r>
            <a:r>
              <a:rPr lang="en-US" sz="1800" dirty="0" smtClean="0">
                <a:solidFill>
                  <a:schemeClr val="tx1"/>
                </a:solidFill>
              </a:rPr>
              <a:t>(5S,6S) were measured precisely, they agree with the previous measurements.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We found an evidence of  </a:t>
            </a:r>
            <a:r>
              <a:rPr lang="el-GR" sz="1800" dirty="0" smtClean="0">
                <a:solidFill>
                  <a:srgbClr val="660033"/>
                </a:solidFill>
              </a:rPr>
              <a:t>ϒ</a:t>
            </a:r>
            <a:r>
              <a:rPr lang="en-US" sz="1800" dirty="0" smtClean="0">
                <a:solidFill>
                  <a:srgbClr val="660033"/>
                </a:solidFill>
              </a:rPr>
              <a:t>(6S)→</a:t>
            </a:r>
            <a:r>
              <a:rPr lang="en-US" sz="1800" dirty="0" err="1" smtClean="0">
                <a:solidFill>
                  <a:srgbClr val="660033"/>
                </a:solidFill>
              </a:rPr>
              <a:t>Z</a:t>
            </a:r>
            <a:r>
              <a:rPr lang="en-US" sz="1800" baseline="-25000" dirty="0" err="1" smtClean="0">
                <a:solidFill>
                  <a:srgbClr val="660033"/>
                </a:solidFill>
              </a:rPr>
              <a:t>b</a:t>
            </a:r>
            <a:r>
              <a:rPr lang="en-US" sz="1800" dirty="0" smtClean="0">
                <a:solidFill>
                  <a:srgbClr val="660033"/>
                </a:solidFill>
              </a:rPr>
              <a:t>[→</a:t>
            </a:r>
            <a:r>
              <a:rPr lang="en-US" sz="1800" dirty="0" err="1" smtClean="0">
                <a:solidFill>
                  <a:srgbClr val="660033"/>
                </a:solidFill>
              </a:rPr>
              <a:t>h</a:t>
            </a:r>
            <a:r>
              <a:rPr lang="en-US" sz="1800" baseline="-25000" dirty="0" err="1" smtClean="0">
                <a:solidFill>
                  <a:srgbClr val="660033"/>
                </a:solidFill>
              </a:rPr>
              <a:t>b</a:t>
            </a:r>
            <a:r>
              <a:rPr lang="el-GR" sz="1800" dirty="0" smtClean="0">
                <a:solidFill>
                  <a:srgbClr val="660033"/>
                </a:solidFill>
              </a:rPr>
              <a:t>π</a:t>
            </a:r>
            <a:r>
              <a:rPr lang="en-US" sz="1800" dirty="0" smtClean="0">
                <a:solidFill>
                  <a:srgbClr val="660033"/>
                </a:solidFill>
              </a:rPr>
              <a:t>]</a:t>
            </a:r>
            <a:r>
              <a:rPr lang="el-GR" sz="1800" dirty="0" smtClean="0">
                <a:solidFill>
                  <a:srgbClr val="660033"/>
                </a:solidFill>
              </a:rPr>
              <a:t>π</a:t>
            </a:r>
            <a:r>
              <a:rPr lang="en-US" sz="1800" dirty="0" smtClean="0">
                <a:solidFill>
                  <a:srgbClr val="660033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BB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r>
              <a:rPr lang="en-US" sz="1800" dirty="0" smtClean="0">
                <a:solidFill>
                  <a:schemeClr val="tx1"/>
                </a:solidFill>
              </a:rPr>
              <a:t>/B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r>
              <a:rPr lang="en-US" sz="1800" dirty="0" smtClean="0">
                <a:solidFill>
                  <a:schemeClr val="tx1"/>
                </a:solidFill>
              </a:rPr>
              <a:t>B</a:t>
            </a:r>
            <a:r>
              <a:rPr lang="en-US" sz="1800" baseline="30000" dirty="0" smtClean="0">
                <a:solidFill>
                  <a:schemeClr val="tx1"/>
                </a:solidFill>
              </a:rPr>
              <a:t>* </a:t>
            </a:r>
            <a:r>
              <a:rPr lang="en-US" sz="1800" dirty="0" smtClean="0">
                <a:solidFill>
                  <a:schemeClr val="tx1"/>
                </a:solidFill>
              </a:rPr>
              <a:t>modes dominate in </a:t>
            </a:r>
            <a:r>
              <a:rPr lang="en-US" sz="1800" dirty="0" err="1" smtClean="0">
                <a:solidFill>
                  <a:schemeClr val="tx1"/>
                </a:solidFill>
              </a:rPr>
              <a:t>Z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1800" baseline="-250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decays with the branching ratios 83%/71%,  </a:t>
            </a:r>
            <a:r>
              <a:rPr lang="en-US" sz="1800" dirty="0" err="1" smtClean="0">
                <a:solidFill>
                  <a:schemeClr val="tx1"/>
                </a:solidFill>
              </a:rPr>
              <a:t>Z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1800" baseline="-250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properties agree well with B</a:t>
            </a:r>
            <a:r>
              <a:rPr lang="en-US" sz="1800" baseline="30000" dirty="0" smtClean="0">
                <a:solidFill>
                  <a:schemeClr val="tx1"/>
                </a:solidFill>
              </a:rPr>
              <a:t>(*)</a:t>
            </a:r>
            <a:r>
              <a:rPr lang="en-US" sz="1800" dirty="0" smtClean="0">
                <a:solidFill>
                  <a:schemeClr val="tx1"/>
                </a:solidFill>
              </a:rPr>
              <a:t>B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r>
              <a:rPr lang="en-US" sz="1800" dirty="0" smtClean="0">
                <a:solidFill>
                  <a:schemeClr val="tx1"/>
                </a:solidFill>
              </a:rPr>
              <a:t> molecular structure. </a:t>
            </a:r>
          </a:p>
          <a:p>
            <a:r>
              <a:rPr lang="en-US" sz="1800" dirty="0" smtClean="0">
                <a:solidFill>
                  <a:srgbClr val="660033"/>
                </a:solidFill>
              </a:rPr>
              <a:t>B→D</a:t>
            </a:r>
            <a:r>
              <a:rPr lang="en-US" sz="1800" baseline="30000" dirty="0" smtClean="0">
                <a:solidFill>
                  <a:srgbClr val="660033"/>
                </a:solidFill>
              </a:rPr>
              <a:t>(*)</a:t>
            </a:r>
            <a:r>
              <a:rPr lang="el-GR" sz="1800" dirty="0" smtClean="0">
                <a:solidFill>
                  <a:srgbClr val="660033"/>
                </a:solidFill>
              </a:rPr>
              <a:t>τν</a:t>
            </a:r>
            <a:r>
              <a:rPr lang="en-US" sz="1800" dirty="0" smtClean="0">
                <a:solidFill>
                  <a:srgbClr val="660033"/>
                </a:solidFill>
              </a:rPr>
              <a:t> have been studied at Belle , our result on R and R</a:t>
            </a:r>
            <a:r>
              <a:rPr lang="en-US" sz="1800" baseline="30000" dirty="0" smtClean="0">
                <a:solidFill>
                  <a:srgbClr val="660033"/>
                </a:solidFill>
              </a:rPr>
              <a:t>* </a:t>
            </a:r>
            <a:r>
              <a:rPr lang="en-US" sz="1800" dirty="0" smtClean="0">
                <a:solidFill>
                  <a:srgbClr val="660033"/>
                </a:solidFill>
              </a:rPr>
              <a:t>agrees </a:t>
            </a:r>
            <a:r>
              <a:rPr lang="en-US" sz="1800" dirty="0" smtClean="0">
                <a:solidFill>
                  <a:srgbClr val="660033"/>
                </a:solidFill>
              </a:rPr>
              <a:t>with both SM  expectation and </a:t>
            </a:r>
            <a:r>
              <a:rPr lang="en-US" sz="1800" dirty="0" err="1" smtClean="0">
                <a:solidFill>
                  <a:srgbClr val="660033"/>
                </a:solidFill>
              </a:rPr>
              <a:t>BaBar</a:t>
            </a:r>
            <a:r>
              <a:rPr lang="en-US" sz="1800" dirty="0" smtClean="0">
                <a:solidFill>
                  <a:srgbClr val="660033"/>
                </a:solidFill>
              </a:rPr>
              <a:t> result. It is also consistent with  </a:t>
            </a:r>
            <a:r>
              <a:rPr lang="en-US" sz="1800" dirty="0" smtClean="0">
                <a:solidFill>
                  <a:schemeClr val="tx1"/>
                </a:solidFill>
              </a:rPr>
              <a:t>2HDM type II model in the region around tan</a:t>
            </a:r>
            <a:r>
              <a:rPr lang="el-GR" sz="1800" dirty="0" smtClean="0">
                <a:solidFill>
                  <a:schemeClr val="tx1"/>
                </a:solidFill>
              </a:rPr>
              <a:t>β</a:t>
            </a:r>
            <a:r>
              <a:rPr lang="en-US" sz="1800" dirty="0" smtClean="0">
                <a:solidFill>
                  <a:schemeClr val="tx1"/>
                </a:solidFill>
              </a:rPr>
              <a:t>/M</a:t>
            </a:r>
            <a:r>
              <a:rPr lang="en-US" sz="1800" baseline="-25000" dirty="0" smtClean="0">
                <a:solidFill>
                  <a:schemeClr val="tx1"/>
                </a:solidFill>
              </a:rPr>
              <a:t>H± </a:t>
            </a:r>
            <a:r>
              <a:rPr lang="en-US" sz="1800" dirty="0" smtClean="0">
                <a:solidFill>
                  <a:schemeClr val="tx1"/>
                </a:solidFill>
              </a:rPr>
              <a:t>= 0.5 c</a:t>
            </a:r>
            <a:r>
              <a:rPr lang="en-US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GeV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No significant signal was found for dark photon and dark Higgs,  90% CL upper limits on the product </a:t>
            </a:r>
            <a:r>
              <a:rPr lang="en-US" sz="1800" dirty="0" err="1" smtClean="0">
                <a:solidFill>
                  <a:schemeClr val="tx1"/>
                </a:solidFill>
              </a:rPr>
              <a:t>α</a:t>
            </a:r>
            <a:r>
              <a:rPr lang="en-US" sz="1800" i="1" baseline="-25000" dirty="0" err="1" smtClean="0">
                <a:solidFill>
                  <a:schemeClr val="tx1"/>
                </a:solidFill>
              </a:rPr>
              <a:t>D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×</a:t>
            </a:r>
            <a:r>
              <a:rPr lang="en-US" sz="1800" dirty="0" smtClean="0">
                <a:solidFill>
                  <a:schemeClr val="tx1"/>
                </a:solidFill>
              </a:rPr>
              <a:t>ϵ</a:t>
            </a:r>
            <a:r>
              <a:rPr lang="en-US" sz="1800" baseline="30000" dirty="0" smtClean="0">
                <a:solidFill>
                  <a:schemeClr val="tx1"/>
                </a:solidFill>
              </a:rPr>
              <a:t>2 </a:t>
            </a:r>
            <a:r>
              <a:rPr lang="en-US" sz="1800" dirty="0" smtClean="0">
                <a:solidFill>
                  <a:schemeClr val="tx1"/>
                </a:solidFill>
              </a:rPr>
              <a:t>were obtained.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rgbClr val="660033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237C53B-3D6C-4298-8F84-AFE50395E95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7548398" y="764273"/>
          <a:ext cx="405427" cy="382139"/>
        </p:xfrm>
        <a:graphic>
          <a:graphicData uri="http://schemas.openxmlformats.org/presentationml/2006/ole">
            <p:oleObj spid="_x0000_s307202" name="Формула" r:id="rId3" imgW="215640" imgH="203040" progId="Equation.3">
              <p:embed/>
            </p:oleObj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714232" y="2887988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1207827" y="2890263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2342865" y="3261026"/>
            <a:ext cx="25930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9976" cy="1037230"/>
          </a:xfrm>
        </p:spPr>
        <p:txBody>
          <a:bodyPr/>
          <a:lstStyle/>
          <a:p>
            <a:r>
              <a:rPr lang="en-US" dirty="0" smtClean="0"/>
              <a:t>Study of 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→</a:t>
            </a:r>
            <a:r>
              <a:rPr lang="el-GR" dirty="0" smtClean="0"/>
              <a:t>ϒ</a:t>
            </a:r>
            <a:r>
              <a:rPr lang="en-US" dirty="0" smtClean="0"/>
              <a:t>(</a:t>
            </a:r>
            <a:r>
              <a:rPr lang="en-US" dirty="0" err="1" smtClean="0"/>
              <a:t>nS</a:t>
            </a:r>
            <a:r>
              <a:rPr lang="en-US" dirty="0" smtClean="0"/>
              <a:t>)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) and 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→    ) in the region of</a:t>
            </a:r>
            <a:r>
              <a:rPr lang="el-GR" dirty="0" smtClean="0"/>
              <a:t> ϒ</a:t>
            </a:r>
            <a:r>
              <a:rPr lang="en-US" dirty="0" smtClean="0"/>
              <a:t>(5S) and </a:t>
            </a:r>
            <a:r>
              <a:rPr lang="el-GR" dirty="0" smtClean="0"/>
              <a:t>ϒ</a:t>
            </a:r>
            <a:r>
              <a:rPr lang="en-US" dirty="0" smtClean="0"/>
              <a:t>(6S) resonances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ECE00BC-A081-4367-9DDB-BC6BD1DD4F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866339" y="0"/>
          <a:ext cx="608013" cy="573087"/>
        </p:xfrm>
        <a:graphic>
          <a:graphicData uri="http://schemas.openxmlformats.org/presentationml/2006/ole">
            <p:oleObj spid="_x0000_s148482" name="Формула" r:id="rId3" imgW="215640" imgH="203040" progId="Equation.3">
              <p:embed/>
            </p:oleObj>
          </a:graphicData>
        </a:graphic>
      </p:graphicFrame>
      <p:pic>
        <p:nvPicPr>
          <p:cNvPr id="8" name="Picture 32" descr="fig2a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9159" y="2031791"/>
            <a:ext cx="36782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514194" y="2198212"/>
            <a:ext cx="3470991" cy="1950907"/>
            <a:chOff x="214" y="643"/>
            <a:chExt cx="2545" cy="1345"/>
          </a:xfrm>
        </p:grpSpPr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" y="686"/>
              <a:ext cx="2545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45"/>
            <p:cNvSpPr>
              <a:spLocks noChangeArrowheads="1"/>
            </p:cNvSpPr>
            <p:nvPr/>
          </p:nvSpPr>
          <p:spPr bwMode="auto">
            <a:xfrm>
              <a:off x="2084" y="643"/>
              <a:ext cx="457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611016" y="2124235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A50021"/>
                </a:solidFill>
                <a:ea typeface="SimSun" pitchFamily="2" charset="-122"/>
              </a:rPr>
              <a:t>PRL100,112001(2008)</a:t>
            </a:r>
            <a:endParaRPr lang="ru-RU" sz="1400" b="1" dirty="0">
              <a:solidFill>
                <a:srgbClr val="A50021"/>
              </a:solidFill>
            </a:endParaRP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4024046" y="2748097"/>
            <a:ext cx="303213" cy="1243013"/>
          </a:xfrm>
          <a:prstGeom prst="curvedLeftArrow">
            <a:avLst>
              <a:gd name="adj1" fmla="val 81989"/>
              <a:gd name="adj2" fmla="val 163979"/>
              <a:gd name="adj3" fmla="val 3333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4371353" y="3039583"/>
            <a:ext cx="53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Calibri" pitchFamily="34" charset="0"/>
              </a:rPr>
              <a:t>10</a:t>
            </a:r>
            <a:r>
              <a:rPr lang="en-US" b="1" baseline="30000" dirty="0">
                <a:solidFill>
                  <a:srgbClr val="0000CC"/>
                </a:solidFill>
                <a:latin typeface="Calibri" pitchFamily="34" charset="0"/>
              </a:rPr>
              <a:t>2</a:t>
            </a:r>
            <a:endParaRPr lang="ru-RU" b="1" baseline="300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6" name="Picture 26" descr="fig3a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984" y="4214884"/>
            <a:ext cx="36814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6804968" y="2104509"/>
            <a:ext cx="18517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0000CC"/>
                </a:solidFill>
                <a:latin typeface="Calibri" pitchFamily="34" charset="0"/>
                <a:ea typeface="SimSun" pitchFamily="2" charset="-122"/>
              </a:rPr>
              <a:t>PRD82,091106R(2010)</a:t>
            </a:r>
            <a:endParaRPr lang="ru-RU" sz="14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357139" y="4303455"/>
            <a:ext cx="47607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AutoNum type="arabicParenBoth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Rescattering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(5S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)→BB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ππ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→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nS)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ππ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2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   Exotic resonance Y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b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 near (5S)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analogue of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Y(4260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 resonance with anomalous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(J/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π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 pitchFamily="18" charset="2"/>
              </a:rPr>
              <a:t>+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π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  <a:sym typeface="Symbol" pitchFamily="18" charset="2"/>
              </a:rPr>
              <a:t>-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2"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2"/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Both" startAt="2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 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 pitchFamily="18" charset="2"/>
              </a:rPr>
              <a:t>Tetraquarks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859164" y="4614164"/>
            <a:ext cx="261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SimSun"/>
              </a:rPr>
              <a:t>Simonov JETP Lett 87,147(2008);</a:t>
            </a:r>
          </a:p>
          <a:p>
            <a:r>
              <a:rPr lang="en-US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Meng et al. Phys.Rev.D78:034022,2008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772258" y="6218914"/>
            <a:ext cx="32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Karliner et al. arXiv:0802.0649v2; </a:t>
            </a:r>
            <a:endParaRPr lang="fr-FR" sz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1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en-US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Brambilla et al, Eur.Phys.J. C71 (2011) 1534</a:t>
            </a:r>
            <a:endParaRPr lang="ru-RU" sz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895087" y="5587705"/>
            <a:ext cx="2819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Hou et al., Phys.Rev.D74:017504,2006 </a:t>
            </a:r>
            <a:endParaRPr lang="en-US" sz="1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1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Ali et al. Phys.Rev.Lett.104:162001,2010</a:t>
            </a: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2798928" y="2147248"/>
            <a:ext cx="725488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645788" y="2082628"/>
            <a:ext cx="102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 err="1">
                <a:latin typeface="Times New Roman" pitchFamily="18" charset="0"/>
                <a:sym typeface="Symbol" pitchFamily="18" charset="2"/>
              </a:rPr>
              <a:t>MeV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ru-RU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374" y="1078174"/>
            <a:ext cx="789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Anomalous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(5S)→</a:t>
            </a:r>
            <a:r>
              <a:rPr lang="el-GR" b="1" dirty="0" smtClean="0">
                <a:latin typeface="+mn-lt"/>
              </a:rPr>
              <a:t> ϒ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nS</a:t>
            </a:r>
            <a:r>
              <a:rPr lang="en-US" b="1" dirty="0" smtClean="0">
                <a:latin typeface="+mn-lt"/>
              </a:rPr>
              <a:t>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 rates were previously observed at Belle.</a:t>
            </a:r>
            <a:endParaRPr lang="ru-RU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1667" y="2374709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∆</a:t>
            </a:r>
            <a:r>
              <a:rPr lang="en-US" sz="1400" b="1" dirty="0" smtClean="0"/>
              <a:t>M = (9 ± 4) </a:t>
            </a:r>
            <a:r>
              <a:rPr lang="en-US" sz="1400" b="1" dirty="0" err="1" smtClean="0"/>
              <a:t>MeV</a:t>
            </a:r>
            <a:r>
              <a:rPr lang="en-US" sz="1400" b="1" dirty="0" smtClean="0"/>
              <a:t>/c</a:t>
            </a:r>
            <a:r>
              <a:rPr lang="en-US" sz="1400" b="1" baseline="30000" dirty="0" smtClean="0"/>
              <a:t>2</a:t>
            </a:r>
            <a:endParaRPr lang="ru-RU" sz="14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10734" y="570476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9×30 pb</a:t>
            </a:r>
            <a:r>
              <a:rPr lang="en-US" sz="1800" b="1" baseline="30000" dirty="0" smtClean="0"/>
              <a:t>-1</a:t>
            </a:r>
            <a:endParaRPr lang="ru-RU" sz="18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7422" y="1433013"/>
            <a:ext cx="896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</a:t>
            </a:r>
            <a:r>
              <a:rPr lang="el-GR" b="1" baseline="-25000" dirty="0" smtClean="0">
                <a:latin typeface="+mn-lt"/>
              </a:rPr>
              <a:t>ϒππ</a:t>
            </a:r>
            <a:r>
              <a:rPr lang="en-US" b="1" dirty="0" smtClean="0">
                <a:latin typeface="+mn-lt"/>
              </a:rPr>
              <a:t>=</a:t>
            </a:r>
            <a:r>
              <a:rPr lang="el-GR" b="1" dirty="0" smtClean="0">
                <a:latin typeface="+mn-lt"/>
              </a:rPr>
              <a:t> σ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e</a:t>
            </a:r>
            <a:r>
              <a:rPr lang="en-US" b="1" baseline="30000" dirty="0" err="1" smtClean="0">
                <a:latin typeface="+mn-lt"/>
              </a:rPr>
              <a:t>+</a:t>
            </a:r>
            <a:r>
              <a:rPr lang="en-US" b="1" dirty="0" err="1" smtClean="0">
                <a:latin typeface="+mn-lt"/>
              </a:rPr>
              <a:t>e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→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nS</a:t>
            </a:r>
            <a:r>
              <a:rPr lang="en-US" b="1" dirty="0" smtClean="0">
                <a:latin typeface="+mn-lt"/>
              </a:rPr>
              <a:t>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)/</a:t>
            </a:r>
            <a:r>
              <a:rPr lang="el-GR" b="1" dirty="0" smtClean="0">
                <a:latin typeface="+mn-lt"/>
              </a:rPr>
              <a:t>σ</a:t>
            </a:r>
            <a:r>
              <a:rPr lang="el-GR" b="1" baseline="-25000" dirty="0" smtClean="0">
                <a:latin typeface="+mn-lt"/>
              </a:rPr>
              <a:t>μμ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and </a:t>
            </a:r>
            <a:r>
              <a:rPr lang="en-US" b="1" dirty="0" err="1" smtClean="0">
                <a:latin typeface="+mn-lt"/>
              </a:rPr>
              <a:t>R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= </a:t>
            </a:r>
            <a:r>
              <a:rPr lang="el-GR" b="1" dirty="0" smtClean="0">
                <a:latin typeface="+mn-lt"/>
              </a:rPr>
              <a:t>σ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e</a:t>
            </a:r>
            <a:r>
              <a:rPr lang="en-US" b="1" baseline="30000" dirty="0" err="1" smtClean="0">
                <a:latin typeface="+mn-lt"/>
              </a:rPr>
              <a:t>+</a:t>
            </a:r>
            <a:r>
              <a:rPr lang="en-US" b="1" dirty="0" err="1" smtClean="0">
                <a:latin typeface="+mn-lt"/>
              </a:rPr>
              <a:t>e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→     )/</a:t>
            </a:r>
            <a:r>
              <a:rPr lang="el-GR" b="1" dirty="0" smtClean="0">
                <a:latin typeface="+mn-lt"/>
              </a:rPr>
              <a:t>σ</a:t>
            </a:r>
            <a:r>
              <a:rPr lang="el-GR" b="1" baseline="-25000" dirty="0" smtClean="0">
                <a:latin typeface="+mn-lt"/>
              </a:rPr>
              <a:t>μμ</a:t>
            </a:r>
            <a:r>
              <a:rPr lang="en-US" b="1" baseline="-25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were measured in the region of 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 and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(6S). Mass and width of 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  were measured precisely.   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5171151" y="1416903"/>
          <a:ext cx="408038" cy="384601"/>
        </p:xfrm>
        <a:graphic>
          <a:graphicData uri="http://schemas.openxmlformats.org/presentationml/2006/ole">
            <p:oleObj spid="_x0000_s148483" name="Формула" r:id="rId7" imgW="2156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ECE00BC-A081-4367-9DDB-BC6BD1DD4FE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0638" y="0"/>
            <a:ext cx="8679976" cy="10372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of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and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    ) in the region of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(5S) and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(6S) resonances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3890" name="Object 2"/>
          <p:cNvGraphicFramePr>
            <a:graphicFrameLocks noChangeAspect="1"/>
          </p:cNvGraphicFramePr>
          <p:nvPr/>
        </p:nvGraphicFramePr>
        <p:xfrm>
          <a:off x="7070725" y="0"/>
          <a:ext cx="608013" cy="573088"/>
        </p:xfrm>
        <a:graphic>
          <a:graphicData uri="http://schemas.openxmlformats.org/presentationml/2006/ole">
            <p:oleObj spid="_x0000_s293890" name="Формула" r:id="rId3" imgW="215640" imgH="203040" progId="Equation.3">
              <p:embed/>
            </p:oleObj>
          </a:graphicData>
        </a:graphic>
      </p:graphicFrame>
      <p:pic>
        <p:nvPicPr>
          <p:cNvPr id="9" name="Рисунок 8" descr="rbplot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105" y="1146413"/>
            <a:ext cx="3667895" cy="3575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60060"/>
            <a:ext cx="479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Data</a:t>
            </a:r>
            <a:r>
              <a:rPr lang="en-US" b="1" dirty="0" smtClean="0">
                <a:latin typeface="+mn-lt"/>
              </a:rPr>
              <a:t>: 61 points / 50 pb</a:t>
            </a:r>
            <a:r>
              <a:rPr lang="en-US" b="1" baseline="30000" dirty="0" smtClean="0">
                <a:latin typeface="+mn-lt"/>
              </a:rPr>
              <a:t>-1</a:t>
            </a:r>
            <a:r>
              <a:rPr lang="en-US" b="1" dirty="0" smtClean="0">
                <a:latin typeface="+mn-lt"/>
              </a:rPr>
              <a:t>; 5 </a:t>
            </a:r>
            <a:r>
              <a:rPr lang="en-US" b="1" dirty="0" err="1" smtClean="0">
                <a:latin typeface="+mn-lt"/>
              </a:rPr>
              <a:t>MeV</a:t>
            </a:r>
            <a:r>
              <a:rPr lang="en-US" b="1" dirty="0" smtClean="0">
                <a:latin typeface="+mn-lt"/>
              </a:rPr>
              <a:t> step </a:t>
            </a:r>
            <a:endParaRPr lang="ru-RU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42199"/>
            <a:ext cx="5048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Selections: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≥</a:t>
            </a:r>
            <a:r>
              <a:rPr lang="en-US" dirty="0" smtClean="0">
                <a:latin typeface="+mn-lt"/>
              </a:rPr>
              <a:t>5 IP tracks, ≥2 ECL clusters )</a:t>
            </a:r>
          </a:p>
          <a:p>
            <a:r>
              <a:rPr lang="en-US" dirty="0" smtClean="0">
                <a:latin typeface="+mn-lt"/>
              </a:rPr>
              <a:t>ECL energy: (0.1−0.8) √s, total energy &gt; 0.5√s 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5188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Efficiency:</a:t>
            </a:r>
            <a:r>
              <a:rPr lang="en-US" dirty="0" smtClean="0">
                <a:latin typeface="+mn-lt"/>
              </a:rPr>
              <a:t> (70−74)%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6777" y="1282889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</a:rPr>
              <a:t>R</a:t>
            </a:r>
            <a:r>
              <a:rPr lang="en-US" sz="3600" b="1" baseline="-25000" dirty="0" err="1" smtClean="0">
                <a:solidFill>
                  <a:srgbClr val="000099"/>
                </a:solidFill>
              </a:rPr>
              <a:t>b</a:t>
            </a:r>
            <a:endParaRPr lang="ru-RU" sz="3600" b="1" baseline="-25000" dirty="0">
              <a:solidFill>
                <a:srgbClr val="000099"/>
              </a:solidFill>
            </a:endParaRPr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725"/>
            <a:ext cx="5813946" cy="5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51881" y="3125336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subtracted</a:t>
            </a:r>
          </a:p>
          <a:p>
            <a:pPr algn="ctr"/>
            <a:r>
              <a:rPr lang="en-US" sz="1800" dirty="0" smtClean="0">
                <a:latin typeface="+mn-lt"/>
              </a:rPr>
              <a:t>from cont. point (10.52 </a:t>
            </a:r>
            <a:r>
              <a:rPr lang="en-US" sz="1800" dirty="0" err="1" smtClean="0">
                <a:latin typeface="+mn-lt"/>
              </a:rPr>
              <a:t>GeV</a:t>
            </a:r>
            <a:r>
              <a:rPr lang="en-US" sz="1800" dirty="0" smtClean="0">
                <a:latin typeface="+mn-lt"/>
              </a:rPr>
              <a:t>)</a:t>
            </a:r>
            <a:endParaRPr lang="ru-RU" sz="1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4208" y="3207224"/>
            <a:ext cx="122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rad. return </a:t>
            </a:r>
          </a:p>
          <a:p>
            <a:pPr algn="ctr"/>
            <a:r>
              <a:rPr lang="en-US" sz="1800" dirty="0" smtClean="0">
                <a:latin typeface="+mn-lt"/>
              </a:rPr>
              <a:t>to </a:t>
            </a:r>
            <a:r>
              <a:rPr lang="el-GR" sz="1800" dirty="0" smtClean="0">
                <a:latin typeface="+mn-lt"/>
              </a:rPr>
              <a:t>ϒ</a:t>
            </a:r>
            <a:r>
              <a:rPr lang="en-US" sz="1800" dirty="0" smtClean="0">
                <a:latin typeface="+mn-lt"/>
              </a:rPr>
              <a:t>(1÷3S)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299045"/>
            <a:ext cx="352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R’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w/o rad. return to </a:t>
            </a:r>
            <a:r>
              <a:rPr lang="el-GR" dirty="0" smtClean="0">
                <a:latin typeface="+mn-lt"/>
              </a:rPr>
              <a:t>ϒ</a:t>
            </a:r>
            <a:r>
              <a:rPr lang="en-US" dirty="0" smtClean="0">
                <a:latin typeface="+mn-lt"/>
              </a:rPr>
              <a:t>(1÷3S)  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932829"/>
            <a:ext cx="322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w/ rad. return to </a:t>
            </a:r>
            <a:r>
              <a:rPr lang="el-GR" dirty="0" smtClean="0">
                <a:latin typeface="+mn-lt"/>
              </a:rPr>
              <a:t>ϒ</a:t>
            </a:r>
            <a:r>
              <a:rPr lang="en-US" dirty="0" smtClean="0">
                <a:latin typeface="+mn-lt"/>
              </a:rPr>
              <a:t>(1÷3S) 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3134" y="4094328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Fit of </a:t>
            </a:r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/</a:t>
            </a:r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R’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: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004" y="4994870"/>
            <a:ext cx="6385319" cy="8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3907" y="4591547"/>
            <a:ext cx="2390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7528" y="4614720"/>
            <a:ext cx="1343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-1" y="5199797"/>
            <a:ext cx="49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endParaRPr lang="ru-RU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527343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R’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endParaRPr lang="ru-RU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61815" y="4585649"/>
            <a:ext cx="3957851" cy="341194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>
            <a:off x="6741994" y="3370997"/>
            <a:ext cx="764275" cy="1364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6769290" y="3316406"/>
            <a:ext cx="1869743" cy="1774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872477" y="2975213"/>
            <a:ext cx="1563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large int. with</a:t>
            </a:r>
          </a:p>
          <a:p>
            <a:pPr algn="ctr"/>
            <a:r>
              <a:rPr lang="en-US" sz="1800" b="1" dirty="0" smtClean="0">
                <a:latin typeface="+mn-lt"/>
              </a:rPr>
              <a:t>continuum</a:t>
            </a:r>
            <a:endParaRPr lang="ru-RU" sz="1800" b="1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911" y="5909481"/>
            <a:ext cx="794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Uncontrollable systematic error of the resonance masses and widths </a:t>
            </a: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due to large contribution from continuum with unknown shape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6217692" y="955343"/>
            <a:ext cx="2090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C00000"/>
                </a:solidFill>
                <a:latin typeface="Arial Narrow" pitchFamily="34" charset="0"/>
              </a:rPr>
              <a:t>hep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-ex :1501.01137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5" name="Picture 56" descr="bus-79-8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39177" y="674426"/>
            <a:ext cx="1004823" cy="614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B1C1C2-86BF-4AF2-A7D2-9D3C59245CF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0638" y="0"/>
            <a:ext cx="8679976" cy="103723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of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and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    ) in the region of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(5S) and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(6S) resonances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7070655" y="0"/>
          <a:ext cx="608012" cy="573088"/>
        </p:xfrm>
        <a:graphic>
          <a:graphicData uri="http://schemas.openxmlformats.org/presentationml/2006/ole">
            <p:oleObj spid="_x0000_s7169" name="Формула" r:id="rId3" imgW="215640" imgH="203040" progId="Equation.3">
              <p:embed/>
            </p:oleObj>
          </a:graphicData>
        </a:graphic>
      </p:graphicFrame>
      <p:pic>
        <p:nvPicPr>
          <p:cNvPr id="8" name="Picture 26" descr="bus-79-62.jpeg"/>
          <p:cNvPicPr>
            <a:picLocks noChangeAspect="1"/>
          </p:cNvPicPr>
          <p:nvPr/>
        </p:nvPicPr>
        <p:blipFill>
          <a:blip r:embed="rId4" cstate="print"/>
          <a:srcRect t="1493" r="4432"/>
          <a:stretch>
            <a:fillRect/>
          </a:stretch>
        </p:blipFill>
        <p:spPr>
          <a:xfrm>
            <a:off x="5472752" y="1703696"/>
            <a:ext cx="3671248" cy="4751026"/>
          </a:xfrm>
          <a:prstGeom prst="rect">
            <a:avLst/>
          </a:prstGeom>
        </p:spPr>
      </p:pic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5997053" y="1212376"/>
            <a:ext cx="2090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C00000"/>
                </a:solidFill>
                <a:latin typeface="Arial Narrow" pitchFamily="34" charset="0"/>
              </a:rPr>
              <a:t>hep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-ex :1501.01137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2" name="Picture 56" descr="bus-79-8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177" y="1042916"/>
            <a:ext cx="1004823" cy="614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3380" y="1856096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l-GR" sz="2800" b="1" baseline="-25000" dirty="0" smtClean="0">
                <a:solidFill>
                  <a:srgbClr val="000099"/>
                </a:solidFill>
                <a:latin typeface="+mn-lt"/>
              </a:rPr>
              <a:t>ϒππ</a:t>
            </a:r>
            <a:endParaRPr lang="ru-RU" sz="2800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774" y="1760561"/>
            <a:ext cx="554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+mn-lt"/>
              </a:rPr>
              <a:t>Full reconstruction of </a:t>
            </a:r>
            <a:r>
              <a:rPr lang="el-GR" sz="2400" b="1" kern="0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sz="2400" b="1" kern="0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sz="2400" b="1" kern="0" dirty="0" err="1" smtClean="0">
                <a:solidFill>
                  <a:srgbClr val="000099"/>
                </a:solidFill>
                <a:latin typeface="+mn-lt"/>
              </a:rPr>
              <a:t>nS</a:t>
            </a:r>
            <a:r>
              <a:rPr lang="en-US" sz="2400" b="1" kern="0" dirty="0" smtClean="0">
                <a:solidFill>
                  <a:srgbClr val="000099"/>
                </a:solidFill>
                <a:latin typeface="+mn-lt"/>
              </a:rPr>
              <a:t>)[→</a:t>
            </a:r>
            <a:r>
              <a:rPr lang="el-GR" sz="2400" b="1" kern="0" dirty="0" smtClean="0">
                <a:solidFill>
                  <a:srgbClr val="000099"/>
                </a:solidFill>
                <a:latin typeface="+mn-lt"/>
              </a:rPr>
              <a:t>μ</a:t>
            </a:r>
            <a:r>
              <a:rPr lang="en-US" sz="2400" b="1" kern="0" baseline="30000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l-GR" sz="2400" b="1" kern="0" dirty="0" smtClean="0">
                <a:solidFill>
                  <a:srgbClr val="000099"/>
                </a:solidFill>
                <a:latin typeface="+mn-lt"/>
              </a:rPr>
              <a:t>μ</a:t>
            </a:r>
            <a:r>
              <a:rPr lang="en-US" sz="2400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r>
              <a:rPr lang="en-US" sz="2400" b="1" kern="0" dirty="0" smtClean="0">
                <a:solidFill>
                  <a:srgbClr val="000099"/>
                </a:solidFill>
                <a:latin typeface="+mn-lt"/>
              </a:rPr>
              <a:t>]</a:t>
            </a:r>
            <a:r>
              <a:rPr lang="el-GR" sz="2400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sz="2400" b="1" kern="0" baseline="30000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l-GR" sz="2400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sz="2400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endParaRPr lang="ru-RU" sz="2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773" y="1310186"/>
            <a:ext cx="479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Data</a:t>
            </a:r>
            <a:r>
              <a:rPr lang="en-US" b="1" dirty="0" smtClean="0">
                <a:latin typeface="+mn-lt"/>
              </a:rPr>
              <a:t>: (16+6 ) points / 1 fb</a:t>
            </a:r>
            <a:r>
              <a:rPr lang="en-US" b="1" baseline="30000" dirty="0" smtClean="0">
                <a:latin typeface="+mn-lt"/>
              </a:rPr>
              <a:t>-1</a:t>
            </a:r>
            <a:r>
              <a:rPr lang="en-US" b="1" dirty="0" smtClean="0">
                <a:latin typeface="+mn-lt"/>
              </a:rPr>
              <a:t>  </a:t>
            </a:r>
            <a:endParaRPr lang="ru-RU" b="1" dirty="0">
              <a:latin typeface="+mn-lt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81" y="3076646"/>
            <a:ext cx="3156819" cy="3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9421" y="3099818"/>
            <a:ext cx="185886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368490" y="2988860"/>
            <a:ext cx="5213444" cy="627796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2823" y="253848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+mn-lt"/>
              </a:rPr>
              <a:t>Fit of  R</a:t>
            </a:r>
            <a:r>
              <a:rPr lang="el-GR" sz="2400" b="1" baseline="-25000" dirty="0" smtClean="0">
                <a:solidFill>
                  <a:srgbClr val="000099"/>
                </a:solidFill>
                <a:latin typeface="+mn-lt"/>
              </a:rPr>
              <a:t>ϒππ</a:t>
            </a:r>
            <a:r>
              <a:rPr lang="en-US" sz="2400" b="1" dirty="0" smtClean="0">
                <a:solidFill>
                  <a:srgbClr val="000099"/>
                </a:solidFill>
                <a:latin typeface="+mn-lt"/>
              </a:rPr>
              <a:t>:</a:t>
            </a:r>
            <a:endParaRPr lang="ru-RU" sz="2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773" y="2265528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Efficiency:</a:t>
            </a:r>
            <a:r>
              <a:rPr lang="en-US" b="1" dirty="0" smtClean="0">
                <a:latin typeface="+mn-lt"/>
              </a:rPr>
              <a:t>  (15 ÷ 45)%</a:t>
            </a:r>
            <a:endParaRPr lang="ru-RU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274" y="3575714"/>
            <a:ext cx="4448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A</a:t>
            </a:r>
            <a:r>
              <a:rPr lang="en-US" b="1" baseline="-25000" dirty="0" err="1" smtClean="0">
                <a:latin typeface="+mn-lt"/>
              </a:rPr>
              <a:t>nr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err="1" smtClean="0">
                <a:latin typeface="+mn-lt"/>
              </a:rPr>
              <a:t>A</a:t>
            </a:r>
            <a:r>
              <a:rPr lang="en-US" b="1" baseline="-25000" dirty="0" err="1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consistent with zero, fixed at zero</a:t>
            </a:r>
            <a:endParaRPr lang="ru-RU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81154" y="4253836"/>
            <a:ext cx="3362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441" y="4635975"/>
            <a:ext cx="3333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1167" y="3963751"/>
            <a:ext cx="3162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5286" y="4294779"/>
            <a:ext cx="314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1296" y="462772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76405" y="5331370"/>
            <a:ext cx="3171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1951" y="5065098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 bwMode="auto">
          <a:xfrm>
            <a:off x="1555845" y="4244454"/>
            <a:ext cx="40397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1542197" y="5008728"/>
            <a:ext cx="402609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1555845" y="5336275"/>
            <a:ext cx="40670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4048" y="5714787"/>
            <a:ext cx="2914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 bwMode="auto">
          <a:xfrm>
            <a:off x="1569492" y="6059606"/>
            <a:ext cx="40806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1596788" y="3944203"/>
            <a:ext cx="398514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1208" y="5347931"/>
            <a:ext cx="314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67218" y="5694528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" y="4258103"/>
            <a:ext cx="163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+mn-lt"/>
              </a:rPr>
              <a:t>∆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</a:rPr>
              <a:t>M=(9.3 ± 3.9) </a:t>
            </a:r>
            <a:r>
              <a:rPr lang="en-US" sz="1800" b="1" dirty="0" err="1" smtClean="0">
                <a:solidFill>
                  <a:srgbClr val="000099"/>
                </a:solidFill>
                <a:latin typeface="+mn-lt"/>
              </a:rPr>
              <a:t>MeV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</a:rPr>
              <a:t>/c</a:t>
            </a:r>
            <a:r>
              <a:rPr lang="en-US" sz="1800" b="1" baseline="30000" dirty="0" smtClean="0">
                <a:solidFill>
                  <a:srgbClr val="000099"/>
                </a:solidFill>
                <a:latin typeface="+mn-lt"/>
              </a:rPr>
              <a:t>2</a:t>
            </a:r>
            <a:endParaRPr lang="ru-RU" sz="1800" b="1" baseline="30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365845"/>
            <a:ext cx="176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+mn-lt"/>
              </a:rPr>
              <a:t>∆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</a:rPr>
              <a:t>M=(15.5±11.1) </a:t>
            </a:r>
            <a:r>
              <a:rPr lang="en-US" sz="1800" b="1" dirty="0" err="1" smtClean="0">
                <a:solidFill>
                  <a:srgbClr val="000099"/>
                </a:solidFill>
                <a:latin typeface="+mn-lt"/>
              </a:rPr>
              <a:t>MeV</a:t>
            </a:r>
            <a:r>
              <a:rPr lang="en-US" sz="1800" b="1" dirty="0" smtClean="0">
                <a:solidFill>
                  <a:srgbClr val="000099"/>
                </a:solidFill>
                <a:latin typeface="+mn-lt"/>
              </a:rPr>
              <a:t>/c</a:t>
            </a:r>
            <a:r>
              <a:rPr lang="en-US" sz="1800" b="1" baseline="30000" dirty="0" smtClean="0">
                <a:solidFill>
                  <a:srgbClr val="000099"/>
                </a:solidFill>
                <a:latin typeface="+mn-lt"/>
              </a:rPr>
              <a:t>2</a:t>
            </a:r>
            <a:endParaRPr lang="ru-RU" sz="1800" b="1" baseline="30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444" y="6045959"/>
            <a:ext cx="748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No significant difference in </a:t>
            </a:r>
            <a:r>
              <a:rPr lang="el-GR" b="1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(5S) parameters between </a:t>
            </a:r>
            <a:r>
              <a:rPr lang="en-US" b="1" dirty="0" err="1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n-US" b="1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 and R</a:t>
            </a:r>
            <a:r>
              <a:rPr lang="el-GR" b="1" baseline="-25000" dirty="0" smtClean="0">
                <a:solidFill>
                  <a:srgbClr val="000099"/>
                </a:solidFill>
                <a:latin typeface="+mn-lt"/>
              </a:rPr>
              <a:t>ϒππ</a:t>
            </a:r>
            <a:endParaRPr lang="ru-RU" b="1" baseline="-25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4592" y="6313511"/>
            <a:ext cx="732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R</a:t>
            </a:r>
            <a:r>
              <a:rPr lang="el-GR" b="1" baseline="-25000" dirty="0" smtClean="0">
                <a:solidFill>
                  <a:srgbClr val="000099"/>
                </a:solidFill>
                <a:latin typeface="+mn-lt"/>
              </a:rPr>
              <a:t>ϒππ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 is preferable for measuring masses and widths of </a:t>
            </a:r>
            <a:r>
              <a:rPr lang="el-GR" b="1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(5S,6S)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t="-1546" b="773"/>
          <a:stretch>
            <a:fillRect/>
          </a:stretch>
        </p:blipFill>
        <p:spPr bwMode="auto">
          <a:xfrm>
            <a:off x="4608094" y="898962"/>
            <a:ext cx="4535906" cy="538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>
          <a:xfrm>
            <a:off x="7011987" y="6383337"/>
            <a:ext cx="2132013" cy="474663"/>
          </a:xfrm>
        </p:spPr>
        <p:txBody>
          <a:bodyPr/>
          <a:lstStyle/>
          <a:p>
            <a:pPr>
              <a:defRPr/>
            </a:pPr>
            <a:fld id="{42B1C1C2-86BF-4AF2-A7D2-9D3C59245CF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 rot="-1800000">
            <a:off x="6865783" y="3092533"/>
            <a:ext cx="2324100" cy="385762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</a:rPr>
              <a:t>Belle PRELIMINARY</a:t>
            </a:r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8969" y="764791"/>
            <a:ext cx="847737" cy="5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282975" y="1100402"/>
            <a:ext cx="11769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(1P)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π</a:t>
            </a:r>
            <a:r>
              <a:rPr lang="en-US" b="1" baseline="30000" dirty="0" err="1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π</a:t>
            </a:r>
            <a:r>
              <a:rPr lang="en-US" b="1" baseline="30000" dirty="0" smtClean="0">
                <a:solidFill>
                  <a:srgbClr val="FF0000"/>
                </a:solidFill>
                <a:latin typeface="+mn-lt"/>
              </a:rPr>
              <a:t>-</a:t>
            </a:r>
            <a:endParaRPr lang="en-US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7909" y="3564880"/>
            <a:ext cx="11769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(2P)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π</a:t>
            </a:r>
            <a:r>
              <a:rPr lang="en-US" b="1" baseline="30000" dirty="0" err="1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π</a:t>
            </a:r>
            <a:r>
              <a:rPr lang="en-US" b="1" baseline="30000" dirty="0" smtClean="0">
                <a:solidFill>
                  <a:srgbClr val="FF0000"/>
                </a:solidFill>
                <a:latin typeface="+mn-lt"/>
              </a:rPr>
              <a:t>-</a:t>
            </a:r>
            <a:endParaRPr lang="en-US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4053" y="1443789"/>
            <a:ext cx="11801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+mn-lt"/>
              </a:rPr>
              <a:t>ϒ(2S)</a:t>
            </a:r>
            <a:r>
              <a:rPr lang="en-US" b="1" dirty="0" err="1" smtClean="0">
                <a:solidFill>
                  <a:srgbClr val="008000"/>
                </a:solidFill>
                <a:latin typeface="+mn-lt"/>
              </a:rPr>
              <a:t>π</a:t>
            </a:r>
            <a:r>
              <a:rPr lang="en-US" b="1" baseline="30000" dirty="0" err="1" smtClean="0">
                <a:solidFill>
                  <a:srgbClr val="008000"/>
                </a:solidFill>
                <a:latin typeface="+mn-lt"/>
              </a:rPr>
              <a:t>+</a:t>
            </a:r>
            <a:r>
              <a:rPr lang="en-US" b="1" dirty="0" err="1" smtClean="0">
                <a:solidFill>
                  <a:srgbClr val="008000"/>
                </a:solidFill>
                <a:latin typeface="+mn-lt"/>
              </a:rPr>
              <a:t>π</a:t>
            </a:r>
            <a:r>
              <a:rPr lang="en-US" b="1" baseline="30000" dirty="0" smtClean="0">
                <a:solidFill>
                  <a:srgbClr val="008000"/>
                </a:solidFill>
                <a:latin typeface="+mn-lt"/>
              </a:rPr>
              <a:t>-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0638" y="0"/>
            <a:ext cx="8679976" cy="8061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of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</a:t>
            </a:r>
            <a:r>
              <a:rPr lang="en-US" sz="2800" kern="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2800" kern="0" baseline="-25000" dirty="0" err="1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(n=1,2) in the region of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ϒ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(5S) and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ϒ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(6S) resonances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57523"/>
            <a:ext cx="479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Data</a:t>
            </a:r>
            <a:r>
              <a:rPr lang="en-US" b="1" dirty="0" smtClean="0">
                <a:latin typeface="+mn-lt"/>
              </a:rPr>
              <a:t>: 121.4 fb</a:t>
            </a:r>
            <a:r>
              <a:rPr lang="en-US" b="1" baseline="30000" dirty="0" smtClean="0">
                <a:latin typeface="+mn-lt"/>
              </a:rPr>
              <a:t>-1 </a:t>
            </a:r>
            <a:r>
              <a:rPr lang="en-US" b="1" dirty="0" smtClean="0">
                <a:latin typeface="+mn-lt"/>
              </a:rPr>
              <a:t>@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 +19 points /1 fb</a:t>
            </a:r>
            <a:r>
              <a:rPr lang="en-US" b="1" baseline="30000" dirty="0" smtClean="0">
                <a:latin typeface="+mn-lt"/>
              </a:rPr>
              <a:t>-1</a:t>
            </a:r>
            <a:r>
              <a:rPr lang="en-US" b="1" dirty="0" smtClean="0">
                <a:latin typeface="+mn-lt"/>
              </a:rPr>
              <a:t>  </a:t>
            </a:r>
            <a:endParaRPr lang="ru-RU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43789"/>
            <a:ext cx="4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Selections: </a:t>
            </a:r>
            <a:r>
              <a:rPr lang="en-US" dirty="0" smtClean="0">
                <a:latin typeface="+mn-lt"/>
              </a:rPr>
              <a:t>inclusive reconstruction in</a:t>
            </a:r>
            <a:endParaRPr lang="ru-RU" dirty="0">
              <a:latin typeface="+mn-lt"/>
            </a:endParaRPr>
          </a:p>
        </p:txBody>
      </p:sp>
      <p:pic>
        <p:nvPicPr>
          <p:cNvPr id="299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411" y="1809500"/>
            <a:ext cx="4371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506" y="2256173"/>
            <a:ext cx="4271211" cy="3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09074" y="2550695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fit of </a:t>
            </a:r>
            <a:r>
              <a:rPr lang="en-US" dirty="0" err="1" smtClean="0">
                <a:latin typeface="+mn-lt"/>
              </a:rPr>
              <a:t>h</a:t>
            </a:r>
            <a:r>
              <a:rPr lang="en-US" baseline="-25000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nP</a:t>
            </a:r>
            <a:r>
              <a:rPr lang="en-US" dirty="0" smtClean="0">
                <a:latin typeface="+mn-lt"/>
              </a:rPr>
              <a:t>) signals in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miss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+</a:t>
            </a:r>
            <a:r>
              <a:rPr lang="el-GR" dirty="0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911642"/>
            <a:ext cx="170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Cross section: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855" y="3229728"/>
            <a:ext cx="3848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21505" y="3152273"/>
            <a:ext cx="106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(ISR corr.)</a:t>
            </a:r>
            <a:endParaRPr lang="ru-RU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753852"/>
            <a:ext cx="314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Fit of 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σ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en-US" b="1" kern="0" baseline="30000" dirty="0" err="1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→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h</a:t>
            </a:r>
            <a:r>
              <a:rPr lang="en-US" b="1" kern="0" baseline="-25000" dirty="0" err="1" smtClean="0">
                <a:solidFill>
                  <a:srgbClr val="000099"/>
                </a:solidFill>
                <a:latin typeface="+mn-lt"/>
              </a:rPr>
              <a:t>b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nP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)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):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241383"/>
            <a:ext cx="4511579" cy="24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 bwMode="auto">
          <a:xfrm>
            <a:off x="0" y="4167954"/>
            <a:ext cx="4523874" cy="392015"/>
          </a:xfrm>
          <a:prstGeom prst="rect">
            <a:avLst/>
          </a:prstGeom>
          <a:solidFill>
            <a:srgbClr val="FFFF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572000"/>
            <a:ext cx="463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phase space factor takes into account dynamics with </a:t>
            </a:r>
            <a:r>
              <a:rPr lang="en-US" sz="1400" dirty="0" err="1" smtClean="0">
                <a:latin typeface="+mn-lt"/>
              </a:rPr>
              <a:t>Z</a:t>
            </a:r>
            <a:r>
              <a:rPr lang="en-US" sz="1400" baseline="-25000" dirty="0" err="1" smtClean="0">
                <a:latin typeface="+mn-lt"/>
              </a:rPr>
              <a:t>b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states</a:t>
            </a:r>
            <a:endParaRPr lang="ru-RU" sz="1400" dirty="0">
              <a:latin typeface="+mn-lt"/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 flipH="1" flipV="1">
            <a:off x="493295" y="4391527"/>
            <a:ext cx="96251" cy="289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90624"/>
            <a:ext cx="4819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 bwMode="auto">
          <a:xfrm>
            <a:off x="0" y="5149516"/>
            <a:ext cx="466825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0" y="6132095"/>
            <a:ext cx="466825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6004" y="4847724"/>
            <a:ext cx="1057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4369" y="4864519"/>
            <a:ext cx="1219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782052" y="6063916"/>
            <a:ext cx="687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Non-resonant  continuum contribution is consistent with zero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5330" y="6301480"/>
            <a:ext cx="8695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(5S) and </a:t>
            </a:r>
            <a:r>
              <a:rPr lang="el-GR" b="1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(6S) parameters agree with those measured in 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σ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en-US" b="1" kern="0" baseline="30000" dirty="0" err="1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e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→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ϒ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(</a:t>
            </a:r>
            <a:r>
              <a:rPr lang="en-US" b="1" kern="0" dirty="0" err="1" smtClean="0">
                <a:solidFill>
                  <a:srgbClr val="000099"/>
                </a:solidFill>
                <a:latin typeface="+mn-lt"/>
              </a:rPr>
              <a:t>nS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)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+</a:t>
            </a:r>
            <a:r>
              <a:rPr lang="el-GR" b="1" kern="0" dirty="0" smtClean="0">
                <a:solidFill>
                  <a:srgbClr val="000099"/>
                </a:solidFill>
                <a:latin typeface="+mn-lt"/>
              </a:rPr>
              <a:t>π</a:t>
            </a:r>
            <a:r>
              <a:rPr lang="en-US" b="1" kern="0" baseline="30000" dirty="0" smtClean="0">
                <a:solidFill>
                  <a:srgbClr val="000099"/>
                </a:solidFill>
                <a:latin typeface="+mn-lt"/>
              </a:rPr>
              <a:t>-</a:t>
            </a:r>
            <a:r>
              <a:rPr lang="en-US" b="1" kern="0" dirty="0" smtClean="0">
                <a:solidFill>
                  <a:srgbClr val="000099"/>
                </a:solidFill>
                <a:latin typeface="+mn-lt"/>
              </a:rPr>
              <a:t>)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19"/>
          <p:cNvSpPr txBox="1">
            <a:spLocks noChangeArrowheads="1"/>
          </p:cNvSpPr>
          <p:nvPr/>
        </p:nvSpPr>
        <p:spPr bwMode="auto">
          <a:xfrm>
            <a:off x="1005814" y="1"/>
            <a:ext cx="745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2060"/>
                </a:solidFill>
                <a:latin typeface="+mn-lt"/>
                <a:sym typeface="Symbol" pitchFamily="18" charset="2"/>
              </a:rPr>
              <a:t>Anomalies in (5S)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  <a:sym typeface="Symbol" pitchFamily="18" charset="2"/>
              </a:rPr>
              <a:t>     </a:t>
            </a:r>
            <a:r>
              <a:rPr lang="en-US" sz="3200" b="1" baseline="30000" dirty="0">
                <a:solidFill>
                  <a:srgbClr val="002060"/>
                </a:solidFill>
                <a:latin typeface="+mn-lt"/>
                <a:sym typeface="Symbol" pitchFamily="18" charset="2"/>
              </a:rPr>
              <a:t>+</a:t>
            </a:r>
            <a:r>
              <a:rPr lang="en-US" sz="3200" b="1" dirty="0">
                <a:solidFill>
                  <a:srgbClr val="002060"/>
                </a:solidFill>
                <a:latin typeface="+mn-lt"/>
                <a:sym typeface="Symbol" pitchFamily="18" charset="2"/>
              </a:rPr>
              <a:t></a:t>
            </a:r>
            <a:r>
              <a:rPr lang="en-US" sz="3200" b="1" baseline="30000" dirty="0">
                <a:solidFill>
                  <a:srgbClr val="002060"/>
                </a:solidFill>
                <a:latin typeface="+mn-lt"/>
                <a:sym typeface="Symbol" pitchFamily="18" charset="2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+mn-lt"/>
                <a:sym typeface="Symbol" pitchFamily="18" charset="2"/>
              </a:rPr>
              <a:t> transitions</a:t>
            </a:r>
            <a:endParaRPr lang="en-US" sz="3200" b="1" baseline="30000" dirty="0">
              <a:solidFill>
                <a:srgbClr val="00206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5367" name="Rectangle 137"/>
          <p:cNvSpPr>
            <a:spLocks noChangeArrowheads="1"/>
          </p:cNvSpPr>
          <p:nvPr/>
        </p:nvSpPr>
        <p:spPr bwMode="auto">
          <a:xfrm>
            <a:off x="7000876" y="329824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>
                <a:solidFill>
                  <a:srgbClr val="0000CC"/>
                </a:solidFill>
                <a:latin typeface="+mn-lt"/>
              </a:rPr>
              <a:t>_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5369" name="Text Box 34"/>
          <p:cNvSpPr txBox="1">
            <a:spLocks noChangeArrowheads="1"/>
          </p:cNvSpPr>
          <p:nvPr/>
        </p:nvSpPr>
        <p:spPr bwMode="auto">
          <a:xfrm>
            <a:off x="3763545" y="656389"/>
            <a:ext cx="2630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0000CC"/>
                </a:solidFill>
                <a:ea typeface="SimSun" pitchFamily="2" charset="-122"/>
              </a:rPr>
              <a:t>Belle: PRL100, 112001 (2008)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pSp>
        <p:nvGrpSpPr>
          <p:cNvPr id="15373" name="Group 134"/>
          <p:cNvGrpSpPr>
            <a:grpSpLocks/>
          </p:cNvGrpSpPr>
          <p:nvPr/>
        </p:nvGrpSpPr>
        <p:grpSpPr bwMode="auto">
          <a:xfrm>
            <a:off x="4478756" y="3942181"/>
            <a:ext cx="2516188" cy="1274763"/>
            <a:chOff x="4057650" y="2073275"/>
            <a:chExt cx="2516188" cy="1274763"/>
          </a:xfrm>
        </p:grpSpPr>
        <p:pic>
          <p:nvPicPr>
            <p:cNvPr id="15475" name="Picture 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7650" y="2073275"/>
              <a:ext cx="2516188" cy="12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76" name="Rectangle 131"/>
            <p:cNvSpPr>
              <a:spLocks noChangeArrowheads="1"/>
            </p:cNvSpPr>
            <p:nvPr/>
          </p:nvSpPr>
          <p:spPr bwMode="auto">
            <a:xfrm>
              <a:off x="4876800" y="3019425"/>
              <a:ext cx="333375" cy="4571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A7ACAD51-5C47-4F36-86BF-35EA44BFD261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376" name="Text Box 34"/>
          <p:cNvSpPr txBox="1">
            <a:spLocks noChangeArrowheads="1"/>
          </p:cNvSpPr>
          <p:nvPr/>
        </p:nvSpPr>
        <p:spPr bwMode="auto">
          <a:xfrm>
            <a:off x="3799640" y="1344697"/>
            <a:ext cx="264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0000CC"/>
                </a:solidFill>
                <a:ea typeface="SimSun" pitchFamily="2" charset="-122"/>
              </a:rPr>
              <a:t>Belle: PRL108, 032001 (2012)</a:t>
            </a:r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2979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4283"/>
            <a:ext cx="36480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953169" y="0"/>
          <a:ext cx="608013" cy="573088"/>
        </p:xfrm>
        <a:graphic>
          <a:graphicData uri="http://schemas.openxmlformats.org/presentationml/2006/ole">
            <p:oleObj spid="_x0000_s297986" name="Формула" r:id="rId6" imgW="215640" imgH="203040" progId="Equation.3">
              <p:embed/>
            </p:oleObj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3623802" y="878305"/>
            <a:ext cx="528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Γ</a:t>
            </a:r>
            <a:r>
              <a:rPr lang="en-US" b="1" dirty="0" smtClean="0">
                <a:latin typeface="+mn-lt"/>
              </a:rPr>
              <a:t>(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(5S)→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(1S/2S/3S)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) = 260/430/290 </a:t>
            </a:r>
            <a:r>
              <a:rPr lang="en-US" b="1" dirty="0" err="1" smtClean="0">
                <a:latin typeface="+mn-lt"/>
              </a:rPr>
              <a:t>keV</a:t>
            </a:r>
            <a:endParaRPr lang="ru-RU" b="1" dirty="0">
              <a:latin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55886" y="1584158"/>
            <a:ext cx="450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Γ</a:t>
            </a:r>
            <a:r>
              <a:rPr lang="en-US" b="1" dirty="0" smtClean="0">
                <a:latin typeface="+mn-lt"/>
              </a:rPr>
              <a:t>(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(5S)→</a:t>
            </a:r>
            <a:r>
              <a:rPr lang="en-US" b="1" dirty="0" err="1" smtClean="0">
                <a:latin typeface="+mn-lt"/>
              </a:rPr>
              <a:t>h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(1P/2P)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) = 190/330 </a:t>
            </a:r>
            <a:r>
              <a:rPr lang="en-US" b="1" dirty="0" err="1" smtClean="0">
                <a:latin typeface="+mn-lt"/>
              </a:rPr>
              <a:t>keV</a:t>
            </a:r>
            <a:endParaRPr lang="ru-RU" b="1" dirty="0">
              <a:latin typeface="+mn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663907" y="2157664"/>
            <a:ext cx="526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(5S)→</a:t>
            </a:r>
            <a:r>
              <a:rPr lang="en-US" b="1" dirty="0" err="1" smtClean="0">
                <a:latin typeface="+mn-lt"/>
              </a:rPr>
              <a:t>h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(1P/2P)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b="1" dirty="0" smtClean="0">
                <a:latin typeface="+mn-lt"/>
              </a:rPr>
              <a:t> are not suppressed, </a:t>
            </a:r>
          </a:p>
          <a:p>
            <a:r>
              <a:rPr lang="en-US" b="1" dirty="0" smtClean="0">
                <a:latin typeface="+mn-lt"/>
              </a:rPr>
              <a:t>although expect suppression </a:t>
            </a:r>
            <a:r>
              <a:rPr lang="en-US" b="1" dirty="0" smtClean="0">
                <a:solidFill>
                  <a:srgbClr val="333399"/>
                </a:solidFill>
                <a:sym typeface="Symbol" pitchFamily="18" charset="2"/>
              </a:rPr>
              <a:t></a:t>
            </a:r>
            <a:r>
              <a:rPr lang="en-US" b="1" baseline="-25000" dirty="0" smtClean="0">
                <a:solidFill>
                  <a:srgbClr val="333399"/>
                </a:solidFill>
                <a:sym typeface="Symbol" pitchFamily="18" charset="2"/>
              </a:rPr>
              <a:t>QCD</a:t>
            </a:r>
            <a:r>
              <a:rPr lang="en-US" b="1" dirty="0" smtClean="0">
                <a:solidFill>
                  <a:srgbClr val="333399"/>
                </a:solidFill>
                <a:sym typeface="Symbol" pitchFamily="18" charset="2"/>
              </a:rPr>
              <a:t>/</a:t>
            </a:r>
            <a:r>
              <a:rPr lang="en-US" b="1" dirty="0" err="1" smtClean="0">
                <a:solidFill>
                  <a:srgbClr val="333399"/>
                </a:solidFill>
                <a:sym typeface="Symbol" pitchFamily="18" charset="2"/>
              </a:rPr>
              <a:t>m</a:t>
            </a:r>
            <a:r>
              <a:rPr lang="en-US" b="1" baseline="-25000" dirty="0" err="1" smtClean="0">
                <a:solidFill>
                  <a:srgbClr val="333399"/>
                </a:solidFill>
                <a:sym typeface="Symbol" pitchFamily="18" charset="2"/>
              </a:rPr>
              <a:t>b</a:t>
            </a:r>
            <a:r>
              <a:rPr lang="en-US" b="1" baseline="-25000" dirty="0" smtClean="0">
                <a:solidFill>
                  <a:srgbClr val="333399"/>
                </a:solidFill>
                <a:sym typeface="Symbol" pitchFamily="18" charset="2"/>
              </a:rPr>
              <a:t> </a:t>
            </a:r>
            <a:r>
              <a:rPr lang="en-US" b="1" dirty="0" smtClean="0">
                <a:latin typeface="+mn-lt"/>
                <a:sym typeface="Symbol" pitchFamily="18" charset="2"/>
              </a:rPr>
              <a:t>due</a:t>
            </a:r>
            <a:r>
              <a:rPr lang="en-US" b="1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b="1" dirty="0" smtClean="0">
                <a:latin typeface="+mn-lt"/>
                <a:sym typeface="Symbol" pitchFamily="18" charset="2"/>
              </a:rPr>
              <a:t>to</a:t>
            </a:r>
            <a:endParaRPr lang="ru-RU" b="1" dirty="0">
              <a:latin typeface="+mn-lt"/>
            </a:endParaRPr>
          </a:p>
        </p:txBody>
      </p:sp>
      <p:pic>
        <p:nvPicPr>
          <p:cNvPr id="130" name="Picture 1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5831" y="2922070"/>
            <a:ext cx="407988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1" name="Picture 1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4881" y="2878646"/>
            <a:ext cx="42068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2" name="Rectangle 144"/>
          <p:cNvSpPr>
            <a:spLocks noChangeArrowheads="1"/>
          </p:cNvSpPr>
          <p:nvPr/>
        </p:nvSpPr>
        <p:spPr bwMode="auto">
          <a:xfrm rot="18900000">
            <a:off x="5311506" y="3023753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dirty="0">
                <a:sym typeface="Symbol" pitchFamily="18" charset="2"/>
              </a:rPr>
              <a:t>spin-flip</a:t>
            </a:r>
            <a:endParaRPr lang="ru-RU" sz="1600" dirty="0">
              <a:sym typeface="Symbol" pitchFamily="18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94485" y="3549315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+mn-lt"/>
              </a:rPr>
              <a:t>Rescattering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of on-shell B</a:t>
            </a:r>
            <a:r>
              <a:rPr lang="en-US" b="1" baseline="30000" dirty="0" smtClean="0">
                <a:solidFill>
                  <a:srgbClr val="0000CC"/>
                </a:solidFill>
                <a:latin typeface="+mn-lt"/>
              </a:rPr>
              <a:t>(*)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B</a:t>
            </a:r>
            <a:r>
              <a:rPr lang="en-US" b="1" baseline="30000" dirty="0" smtClean="0">
                <a:solidFill>
                  <a:srgbClr val="0000CC"/>
                </a:solidFill>
                <a:latin typeface="+mn-lt"/>
              </a:rPr>
              <a:t>(*)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 ?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642173" y="5245768"/>
            <a:ext cx="533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Study dynamics of </a:t>
            </a:r>
            <a:r>
              <a:rPr lang="en-US" b="1" dirty="0" smtClean="0">
                <a:latin typeface="+mn-lt"/>
                <a:sym typeface="Symbol" pitchFamily="18" charset="2"/>
              </a:rPr>
              <a:t>(5S)      </a:t>
            </a:r>
            <a:r>
              <a:rPr lang="en-US" b="1" baseline="30000" dirty="0" smtClean="0">
                <a:latin typeface="+mn-lt"/>
                <a:sym typeface="Symbol" pitchFamily="18" charset="2"/>
              </a:rPr>
              <a:t>+</a:t>
            </a:r>
            <a:r>
              <a:rPr lang="en-US" b="1" dirty="0" smtClean="0">
                <a:latin typeface="+mn-lt"/>
                <a:sym typeface="Symbol" pitchFamily="18" charset="2"/>
              </a:rPr>
              <a:t></a:t>
            </a:r>
            <a:r>
              <a:rPr lang="en-US" b="1" baseline="30000" dirty="0" smtClean="0">
                <a:latin typeface="+mn-lt"/>
                <a:sym typeface="Symbol" pitchFamily="18" charset="2"/>
              </a:rPr>
              <a:t>– </a:t>
            </a:r>
            <a:r>
              <a:rPr lang="en-US" b="1" dirty="0" smtClean="0">
                <a:latin typeface="+mn-lt"/>
                <a:sym typeface="Symbol" pitchFamily="18" charset="2"/>
              </a:rPr>
              <a:t> transitions:</a:t>
            </a:r>
            <a:endParaRPr lang="ru-RU" b="1" dirty="0">
              <a:latin typeface="+mn-lt"/>
            </a:endParaRPr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6648200" y="5244850"/>
          <a:ext cx="360362" cy="361950"/>
        </p:xfrm>
        <a:graphic>
          <a:graphicData uri="http://schemas.openxmlformats.org/presentationml/2006/ole">
            <p:oleObj spid="_x0000_s297987" name="Формула" r:id="rId9" imgW="203040" imgH="203040" progId="Equation.3">
              <p:embed/>
            </p:oleObj>
          </a:graphicData>
        </a:graphic>
      </p:graphicFrame>
      <p:sp>
        <p:nvSpPr>
          <p:cNvPr id="136" name="Text Box 34"/>
          <p:cNvSpPr txBox="1">
            <a:spLocks noChangeArrowheads="1"/>
          </p:cNvSpPr>
          <p:nvPr/>
        </p:nvSpPr>
        <p:spPr bwMode="auto">
          <a:xfrm>
            <a:off x="0" y="5599865"/>
            <a:ext cx="2640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0000CC"/>
                </a:solidFill>
                <a:ea typeface="SimSun" pitchFamily="2" charset="-122"/>
              </a:rPr>
              <a:t>Belle: PRL108, 032001 (2012)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0" y="5859378"/>
            <a:ext cx="848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Two charged </a:t>
            </a:r>
            <a:r>
              <a:rPr lang="en-US" b="1" dirty="0" err="1" smtClean="0">
                <a:latin typeface="+mn-lt"/>
              </a:rPr>
              <a:t>bottomoniumlike</a:t>
            </a:r>
            <a:r>
              <a:rPr lang="en-US" b="1" dirty="0" smtClean="0">
                <a:latin typeface="+mn-lt"/>
              </a:rPr>
              <a:t> resonances, </a:t>
            </a:r>
            <a:r>
              <a:rPr lang="en-US" b="1" dirty="0" err="1" smtClean="0">
                <a:latin typeface="+mn-lt"/>
              </a:rPr>
              <a:t>Z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(10610) and </a:t>
            </a:r>
            <a:r>
              <a:rPr lang="en-US" b="1" dirty="0" err="1" smtClean="0">
                <a:latin typeface="+mn-lt"/>
              </a:rPr>
              <a:t>Z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(10650), were </a:t>
            </a:r>
          </a:p>
          <a:p>
            <a:r>
              <a:rPr lang="en-US" b="1" dirty="0" smtClean="0">
                <a:latin typeface="+mn-lt"/>
              </a:rPr>
              <a:t>observed in five decay channels,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nS</a:t>
            </a:r>
            <a:r>
              <a:rPr lang="en-US" b="1" dirty="0" smtClean="0">
                <a:latin typeface="+mn-lt"/>
              </a:rPr>
              <a:t>)</a:t>
            </a:r>
            <a:r>
              <a:rPr lang="el-GR" b="1" dirty="0" smtClean="0">
                <a:latin typeface="+mn-lt"/>
              </a:rPr>
              <a:t>π</a:t>
            </a:r>
            <a:r>
              <a:rPr lang="el-GR" b="1" baseline="30000" dirty="0" smtClean="0">
                <a:latin typeface="+mn-lt"/>
              </a:rPr>
              <a:t>±</a:t>
            </a:r>
            <a:r>
              <a:rPr lang="en-US" b="1" baseline="3000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(n = 1, 2, 3) and </a:t>
            </a:r>
            <a:r>
              <a:rPr lang="en-US" b="1" dirty="0" err="1" smtClean="0">
                <a:latin typeface="+mn-lt"/>
              </a:rPr>
              <a:t>h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mP</a:t>
            </a:r>
            <a:r>
              <a:rPr lang="en-US" b="1" dirty="0" smtClean="0">
                <a:latin typeface="+mn-lt"/>
              </a:rPr>
              <a:t>)</a:t>
            </a:r>
            <a:r>
              <a:rPr lang="el-GR" b="1" dirty="0" smtClean="0">
                <a:latin typeface="+mn-lt"/>
              </a:rPr>
              <a:t>π</a:t>
            </a:r>
            <a:r>
              <a:rPr lang="el-GR" b="1" baseline="30000" dirty="0" smtClean="0">
                <a:latin typeface="+mn-lt"/>
              </a:rPr>
              <a:t>±</a:t>
            </a:r>
            <a:r>
              <a:rPr lang="en-US" b="1" dirty="0" smtClean="0">
                <a:latin typeface="+mn-lt"/>
              </a:rPr>
              <a:t> (m = 1, 2)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168" y="0"/>
            <a:ext cx="8229600" cy="481263"/>
          </a:xfrm>
        </p:spPr>
        <p:txBody>
          <a:bodyPr/>
          <a:lstStyle/>
          <a:p>
            <a:r>
              <a:rPr lang="en-US" b="1" dirty="0" smtClean="0"/>
              <a:t>Study of </a:t>
            </a:r>
            <a:r>
              <a:rPr lang="el-GR" b="1" dirty="0" smtClean="0"/>
              <a:t>ϒ</a:t>
            </a:r>
            <a:r>
              <a:rPr lang="en-US" b="1" dirty="0" smtClean="0"/>
              <a:t>(5S)→</a:t>
            </a:r>
            <a:r>
              <a:rPr lang="en-US" b="1" dirty="0" err="1" smtClean="0"/>
              <a:t>Z</a:t>
            </a:r>
            <a:r>
              <a:rPr lang="en-US" b="1" baseline="-25000" dirty="0" err="1" smtClean="0"/>
              <a:t>b</a:t>
            </a:r>
            <a:r>
              <a:rPr lang="el-GR" b="1" dirty="0" smtClean="0"/>
              <a:t>π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B1C1C2-86BF-4AF2-A7D2-9D3C59245CF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5" name="Group 32"/>
          <p:cNvGrpSpPr/>
          <p:nvPr/>
        </p:nvGrpSpPr>
        <p:grpSpPr>
          <a:xfrm>
            <a:off x="186273" y="1031018"/>
            <a:ext cx="2129017" cy="1557337"/>
            <a:chOff x="4910138" y="763588"/>
            <a:chExt cx="2129017" cy="15573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17" t="10667" r="61013" b="70534"/>
            <a:stretch>
              <a:fillRect/>
            </a:stretch>
          </p:blipFill>
          <p:spPr bwMode="auto">
            <a:xfrm>
              <a:off x="4910138" y="763588"/>
              <a:ext cx="2129017" cy="155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5356706" y="940197"/>
              <a:ext cx="1475233" cy="1553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64"/>
          <p:cNvSpPr/>
          <p:nvPr/>
        </p:nvSpPr>
        <p:spPr>
          <a:xfrm>
            <a:off x="1270244" y="1193123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(1S)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+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2300892" y="1079364"/>
            <a:ext cx="2089958" cy="1560512"/>
            <a:chOff x="4897438" y="2373313"/>
            <a:chExt cx="2089958" cy="15605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17" t="40746" r="61355" b="40456"/>
            <a:stretch>
              <a:fillRect/>
            </a:stretch>
          </p:blipFill>
          <p:spPr bwMode="auto">
            <a:xfrm>
              <a:off x="4897438" y="2373313"/>
              <a:ext cx="2089958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5313816" y="2527950"/>
              <a:ext cx="1406127" cy="1724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65"/>
          <p:cNvSpPr/>
          <p:nvPr/>
        </p:nvSpPr>
        <p:spPr>
          <a:xfrm>
            <a:off x="2725241" y="1198877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(2S)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+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4408016" y="1046475"/>
            <a:ext cx="2096308" cy="1603375"/>
            <a:chOff x="4891088" y="3944938"/>
            <a:chExt cx="2096308" cy="16033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17" t="70071" r="61331" b="10667"/>
            <a:stretch>
              <a:fillRect/>
            </a:stretch>
          </p:blipFill>
          <p:spPr bwMode="auto">
            <a:xfrm>
              <a:off x="4891088" y="3944938"/>
              <a:ext cx="2096308" cy="160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357101" y="4174672"/>
              <a:ext cx="1397445" cy="18993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66"/>
          <p:cNvSpPr/>
          <p:nvPr/>
        </p:nvSpPr>
        <p:spPr>
          <a:xfrm>
            <a:off x="5408048" y="1198874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(3S)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+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583875" y="1170443"/>
            <a:ext cx="2403714" cy="2219136"/>
            <a:chOff x="3198" y="442"/>
            <a:chExt cx="2332" cy="2115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3219" y="447"/>
              <a:ext cx="2311" cy="2110"/>
              <a:chOff x="3194" y="437"/>
              <a:chExt cx="2311" cy="2110"/>
            </a:xfrm>
          </p:grpSpPr>
          <p:grpSp>
            <p:nvGrpSpPr>
              <p:cNvPr id="20" name="Group 71"/>
              <p:cNvGrpSpPr>
                <a:grpSpLocks/>
              </p:cNvGrpSpPr>
              <p:nvPr/>
            </p:nvGrpSpPr>
            <p:grpSpPr bwMode="auto">
              <a:xfrm>
                <a:off x="3194" y="437"/>
                <a:ext cx="2286" cy="2083"/>
                <a:chOff x="3094" y="791"/>
                <a:chExt cx="2286" cy="2083"/>
              </a:xfrm>
            </p:grpSpPr>
            <p:pic>
              <p:nvPicPr>
                <p:cNvPr id="22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94" y="791"/>
                  <a:ext cx="2286" cy="20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>
                  <a:off x="3686" y="894"/>
                  <a:ext cx="245" cy="18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4561" y="2354"/>
                <a:ext cx="944" cy="1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198" y="442"/>
              <a:ext cx="184" cy="10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67"/>
          <p:cNvSpPr/>
          <p:nvPr/>
        </p:nvSpPr>
        <p:spPr>
          <a:xfrm>
            <a:off x="7193712" y="1343697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h</a:t>
            </a:r>
            <a:r>
              <a:rPr lang="en-US" sz="1200" b="1" baseline="-25000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(1P)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+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6593426" y="3277798"/>
            <a:ext cx="2378044" cy="2157686"/>
            <a:chOff x="3235" y="442"/>
            <a:chExt cx="2331" cy="2115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3250" y="454"/>
              <a:ext cx="2298" cy="2096"/>
              <a:chOff x="3095" y="429"/>
              <a:chExt cx="2298" cy="2096"/>
            </a:xfrm>
          </p:grpSpPr>
          <p:pic>
            <p:nvPicPr>
              <p:cNvPr id="29" name="Picture 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95" y="429"/>
                <a:ext cx="2298" cy="2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3709" y="521"/>
                <a:ext cx="235" cy="1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Rectangle 110"/>
            <p:cNvSpPr>
              <a:spLocks noChangeArrowheads="1"/>
            </p:cNvSpPr>
            <p:nvPr/>
          </p:nvSpPr>
          <p:spPr bwMode="auto">
            <a:xfrm>
              <a:off x="4673" y="2369"/>
              <a:ext cx="893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11"/>
            <p:cNvSpPr>
              <a:spLocks noChangeArrowheads="1"/>
            </p:cNvSpPr>
            <p:nvPr/>
          </p:nvSpPr>
          <p:spPr bwMode="auto">
            <a:xfrm>
              <a:off x="3235" y="442"/>
              <a:ext cx="161" cy="10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68"/>
          <p:cNvSpPr/>
          <p:nvPr/>
        </p:nvSpPr>
        <p:spPr>
          <a:xfrm>
            <a:off x="7199470" y="3426826"/>
            <a:ext cx="906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h</a:t>
            </a:r>
            <a:r>
              <a:rPr lang="en-US" sz="1200" b="1" baseline="-25000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(2P)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+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pic>
        <p:nvPicPr>
          <p:cNvPr id="32" name="Picture 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881" y="3019051"/>
            <a:ext cx="3890933" cy="218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0"/>
          <p:cNvSpPr txBox="1">
            <a:spLocks noChangeArrowheads="1"/>
          </p:cNvSpPr>
          <p:nvPr/>
        </p:nvSpPr>
        <p:spPr bwMode="auto">
          <a:xfrm>
            <a:off x="972887" y="2623635"/>
            <a:ext cx="2567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+mn-lt"/>
              </a:rPr>
              <a:t>Average over 5 channels</a:t>
            </a:r>
            <a:endParaRPr lang="ru-RU" sz="1800" b="1" dirty="0">
              <a:latin typeface="+mn-lt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349361" y="2718724"/>
            <a:ext cx="2073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Averages for Z</a:t>
            </a:r>
            <a:r>
              <a:rPr lang="en-US" b="1" baseline="-25000" dirty="0" smtClean="0">
                <a:latin typeface="+mn-lt"/>
              </a:rPr>
              <a:t>b</a:t>
            </a:r>
            <a:r>
              <a:rPr lang="en-US" b="1" baseline="30000" dirty="0" smtClean="0">
                <a:latin typeface="+mn-lt"/>
              </a:rPr>
              <a:t>±</a:t>
            </a:r>
            <a:r>
              <a:rPr lang="en-US" b="1" dirty="0" smtClean="0">
                <a:latin typeface="+mn-lt"/>
              </a:rPr>
              <a:t>:</a:t>
            </a:r>
            <a:endParaRPr lang="ru-RU" sz="2800" b="1" baseline="30000" dirty="0">
              <a:latin typeface="+mn-lt"/>
            </a:endParaRPr>
          </a:p>
        </p:txBody>
      </p:sp>
      <p:grpSp>
        <p:nvGrpSpPr>
          <p:cNvPr id="36" name="Group 60"/>
          <p:cNvGrpSpPr/>
          <p:nvPr/>
        </p:nvGrpSpPr>
        <p:grpSpPr>
          <a:xfrm>
            <a:off x="4075754" y="3166823"/>
            <a:ext cx="2684463" cy="810883"/>
            <a:chOff x="4015596" y="3381555"/>
            <a:chExt cx="2684463" cy="810883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015596" y="3410816"/>
              <a:ext cx="26844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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M</a:t>
              </a:r>
              <a:r>
                <a:rPr lang="en-US" b="1" baseline="-25000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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= 10607.2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2.0 MeV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4226734" y="3788641"/>
              <a:ext cx="22637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 </a:t>
              </a:r>
              <a:r>
                <a:rPr lang="en-US" b="1" baseline="-25000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 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= 18.4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2.4 MeV</a:t>
              </a:r>
            </a:p>
          </p:txBody>
        </p:sp>
        <p:sp>
          <p:nvSpPr>
            <p:cNvPr id="39" name="Rectangle 57"/>
            <p:cNvSpPr/>
            <p:nvPr/>
          </p:nvSpPr>
          <p:spPr bwMode="auto">
            <a:xfrm>
              <a:off x="4028536" y="3381555"/>
              <a:ext cx="2631056" cy="81088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40" name="Group 59"/>
          <p:cNvGrpSpPr/>
          <p:nvPr/>
        </p:nvGrpSpPr>
        <p:grpSpPr>
          <a:xfrm>
            <a:off x="4077342" y="4086979"/>
            <a:ext cx="2684462" cy="810883"/>
            <a:chOff x="4017184" y="4396597"/>
            <a:chExt cx="2684462" cy="810883"/>
          </a:xfrm>
        </p:grpSpPr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4017184" y="4401416"/>
              <a:ext cx="26844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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M</a:t>
              </a:r>
              <a:r>
                <a:rPr lang="en-US" b="1" baseline="-25000" dirty="0">
                  <a:solidFill>
                    <a:srgbClr val="800000"/>
                  </a:solidFill>
                  <a:latin typeface="Times New Roman" pitchFamily="18" charset="0"/>
                </a:rPr>
                <a:t>2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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</a:rPr>
                <a:t> = 10652.2</a:t>
              </a:r>
              <a:r>
                <a:rPr lang="en-US" sz="1800" b="1" dirty="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1.5 </a:t>
              </a:r>
              <a:r>
                <a:rPr lang="en-US" sz="1800" b="1" dirty="0" err="1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MeV</a:t>
              </a:r>
              <a:endParaRPr lang="en-US" sz="18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4171171" y="4790353"/>
              <a:ext cx="23780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 </a:t>
              </a:r>
              <a:r>
                <a:rPr lang="en-US" b="1" baseline="-25000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  </a:t>
              </a:r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</a:rPr>
                <a:t>= 11.5</a:t>
              </a:r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  <a:sym typeface="Symbol" pitchFamily="18" charset="2"/>
                </a:rPr>
                <a:t>  2.2 MeV</a:t>
              </a:r>
            </a:p>
          </p:txBody>
        </p:sp>
        <p:sp>
          <p:nvSpPr>
            <p:cNvPr id="43" name="Rectangle 58"/>
            <p:cNvSpPr/>
            <p:nvPr/>
          </p:nvSpPr>
          <p:spPr bwMode="auto">
            <a:xfrm>
              <a:off x="4025661" y="4396597"/>
              <a:ext cx="2631056" cy="81088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67895" y="5642811"/>
            <a:ext cx="1545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Z</a:t>
            </a:r>
            <a:r>
              <a:rPr lang="en-US" b="1" baseline="-25000" dirty="0" smtClean="0">
                <a:latin typeface="+mn-lt"/>
              </a:rPr>
              <a:t>b</a:t>
            </a:r>
            <a:r>
              <a:rPr lang="en-US" b="1" baseline="30000" dirty="0" smtClean="0">
                <a:latin typeface="+mn-lt"/>
              </a:rPr>
              <a:t>0</a:t>
            </a:r>
            <a:r>
              <a:rPr lang="en-US" b="1" dirty="0" smtClean="0">
                <a:latin typeface="+mn-lt"/>
              </a:rPr>
              <a:t> Results: </a:t>
            </a:r>
            <a:endParaRPr lang="ru-RU" b="1" baseline="30000" dirty="0">
              <a:latin typeface="+mn-lt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56411" y="5964216"/>
            <a:ext cx="266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 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</a:rPr>
              <a:t>M</a:t>
            </a:r>
            <a:r>
              <a:rPr lang="en-US" b="1" baseline="-25000" dirty="0">
                <a:solidFill>
                  <a:srgbClr val="800000"/>
                </a:solidFill>
                <a:latin typeface="Times New Roman" pitchFamily="18" charset="0"/>
              </a:rPr>
              <a:t>1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 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</a:rPr>
              <a:t>= </a:t>
            </a:r>
            <a:r>
              <a:rPr lang="en-US" sz="1800" b="1" dirty="0" smtClean="0">
                <a:solidFill>
                  <a:srgbClr val="800000"/>
                </a:solidFill>
                <a:latin typeface="Times New Roman" pitchFamily="18" charset="0"/>
              </a:rPr>
              <a:t>10609</a:t>
            </a:r>
            <a:r>
              <a:rPr lang="en-US" sz="1800" b="1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76 </a:t>
            </a:r>
            <a:r>
              <a:rPr lang="en-US" sz="1800" b="1" dirty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MeV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05353" y="6248963"/>
            <a:ext cx="2302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consistent with Z</a:t>
            </a:r>
            <a:r>
              <a:rPr lang="en-US" b="1" baseline="-25000" dirty="0" smtClean="0">
                <a:latin typeface="+mn-lt"/>
              </a:rPr>
              <a:t>b</a:t>
            </a:r>
            <a:r>
              <a:rPr lang="en-US" b="1" baseline="30000" dirty="0" smtClean="0">
                <a:latin typeface="+mn-lt"/>
              </a:rPr>
              <a:t>±</a:t>
            </a:r>
            <a:r>
              <a:rPr lang="en-US" b="1" dirty="0" smtClean="0">
                <a:latin typeface="+mn-lt"/>
              </a:rPr>
              <a:t> </a:t>
            </a:r>
            <a:endParaRPr lang="ru-RU" sz="2800" b="1" baseline="30000" dirty="0">
              <a:latin typeface="+mn-lt"/>
            </a:endParaRPr>
          </a:p>
        </p:txBody>
      </p:sp>
      <p:pic>
        <p:nvPicPr>
          <p:cNvPr id="48" name="Picture 1" descr="\\psf\Home\Desktop\Screen Shot 2013-03-06 at 3.21.15 PM.png"/>
          <p:cNvPicPr>
            <a:picLocks noChangeAspect="1" noChangeArrowheads="1"/>
          </p:cNvPicPr>
          <p:nvPr/>
        </p:nvPicPr>
        <p:blipFill>
          <a:blip r:embed="rId6" cstate="print"/>
          <a:srcRect r="49097"/>
          <a:stretch>
            <a:fillRect/>
          </a:stretch>
        </p:blipFill>
        <p:spPr bwMode="auto">
          <a:xfrm>
            <a:off x="3614703" y="5029200"/>
            <a:ext cx="2355282" cy="1828800"/>
          </a:xfrm>
          <a:prstGeom prst="rect">
            <a:avLst/>
          </a:prstGeom>
          <a:noFill/>
        </p:spPr>
      </p:pic>
      <p:sp>
        <p:nvSpPr>
          <p:cNvPr id="49" name="Rectangle 83"/>
          <p:cNvSpPr/>
          <p:nvPr/>
        </p:nvSpPr>
        <p:spPr>
          <a:xfrm>
            <a:off x="4086725" y="5309936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  <a:sym typeface="Symbol" pitchFamily="18" charset="2"/>
              </a:rPr>
              <a:t>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(2S)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alibri" pitchFamily="34" charset="0"/>
              </a:rPr>
              <a:t>0</a:t>
            </a:r>
            <a:r>
              <a:rPr lang="el-GR" sz="1200" b="1" dirty="0" smtClean="0">
                <a:solidFill>
                  <a:srgbClr val="990000"/>
                </a:solidFill>
                <a:latin typeface="Calibri" pitchFamily="34" charset="0"/>
              </a:rPr>
              <a:t>π</a:t>
            </a:r>
            <a:r>
              <a:rPr lang="en-US" sz="1200" b="1" baseline="30000" dirty="0" smtClean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1200" b="1" dirty="0" smtClean="0">
                <a:solidFill>
                  <a:srgbClr val="990000"/>
                </a:solidFill>
                <a:latin typeface="Calibri" pitchFamily="34" charset="0"/>
              </a:rPr>
              <a:t> </a:t>
            </a:r>
            <a:endParaRPr lang="en-US" sz="1200" b="1" dirty="0">
              <a:solidFill>
                <a:srgbClr val="99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134" y="589547"/>
            <a:ext cx="838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Similar production rates of </a:t>
            </a:r>
            <a:r>
              <a:rPr lang="en-US" b="1" dirty="0" err="1" smtClean="0">
                <a:latin typeface="+mn-lt"/>
              </a:rPr>
              <a:t>Z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(10610) and </a:t>
            </a:r>
            <a:r>
              <a:rPr lang="en-US" b="1" dirty="0" err="1" smtClean="0">
                <a:latin typeface="+mn-lt"/>
              </a:rPr>
              <a:t>Z</a:t>
            </a:r>
            <a:r>
              <a:rPr lang="en-US" b="1" baseline="-25000" dirty="0" err="1" smtClean="0">
                <a:latin typeface="+mn-lt"/>
              </a:rPr>
              <a:t>b</a:t>
            </a:r>
            <a:r>
              <a:rPr lang="en-US" b="1" dirty="0" smtClean="0">
                <a:latin typeface="+mn-lt"/>
              </a:rPr>
              <a:t>(10650) in five decay channels </a:t>
            </a:r>
            <a:endParaRPr lang="ru-RU" b="1" dirty="0">
              <a:latin typeface="+mn-lt"/>
            </a:endParaRPr>
          </a:p>
        </p:txBody>
      </p:sp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7417950" y="5216417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+mn-lt"/>
              </a:rPr>
              <a:t>M</a:t>
            </a:r>
            <a:r>
              <a:rPr lang="en-US" sz="1200" b="1" baseline="-25000" dirty="0">
                <a:latin typeface="+mn-lt"/>
              </a:rPr>
              <a:t>miss</a:t>
            </a:r>
            <a:r>
              <a:rPr lang="en-US" sz="1200" b="1" dirty="0">
                <a:latin typeface="+mn-lt"/>
              </a:rPr>
              <a:t>(</a:t>
            </a:r>
            <a:r>
              <a:rPr lang="en-US" sz="1200" b="1" dirty="0">
                <a:latin typeface="+mn-lt"/>
                <a:sym typeface="Symbol" pitchFamily="18" charset="2"/>
              </a:rPr>
              <a:t>), GeV/c</a:t>
            </a:r>
            <a:r>
              <a:rPr lang="en-US" sz="1200" b="1" baseline="30000" dirty="0">
                <a:latin typeface="+mn-lt"/>
                <a:sym typeface="Symbol" pitchFamily="18" charset="2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5338954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Belle: PRD 88, 052016 (2013)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75158" y="5495537"/>
            <a:ext cx="336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M</a:t>
            </a:r>
            <a:r>
              <a:rPr lang="en-US" sz="1800" baseline="-25000" dirty="0" smtClean="0">
                <a:solidFill>
                  <a:srgbClr val="008000"/>
                </a:solidFill>
              </a:rPr>
              <a:t>1</a:t>
            </a:r>
            <a:r>
              <a:rPr lang="en-US" sz="1800" dirty="0" smtClean="0">
                <a:solidFill>
                  <a:srgbClr val="008000"/>
                </a:solidFill>
              </a:rPr>
              <a:t>-M</a:t>
            </a:r>
            <a:r>
              <a:rPr lang="en-US" sz="1800" baseline="-25000" dirty="0" smtClean="0">
                <a:solidFill>
                  <a:srgbClr val="008000"/>
                </a:solidFill>
              </a:rPr>
              <a:t>B</a:t>
            </a:r>
            <a:r>
              <a:rPr lang="en-US" sz="1800" dirty="0" smtClean="0">
                <a:solidFill>
                  <a:srgbClr val="008000"/>
                </a:solidFill>
              </a:rPr>
              <a:t>-M</a:t>
            </a:r>
            <a:r>
              <a:rPr lang="en-US" sz="1800" baseline="-25000" dirty="0" smtClean="0">
                <a:solidFill>
                  <a:srgbClr val="008000"/>
                </a:solidFill>
              </a:rPr>
              <a:t>B*  </a:t>
            </a:r>
            <a:r>
              <a:rPr lang="en-US" sz="1800" dirty="0" smtClean="0">
                <a:solidFill>
                  <a:srgbClr val="008000"/>
                </a:solidFill>
              </a:rPr>
              <a:t>= (2.4 </a:t>
            </a:r>
            <a:r>
              <a:rPr lang="en-US" sz="1800" b="1" u="sng" baseline="16000" dirty="0" smtClean="0">
                <a:solidFill>
                  <a:srgbClr val="008000"/>
                </a:solidFill>
              </a:rPr>
              <a:t>+</a:t>
            </a:r>
            <a:r>
              <a:rPr lang="en-US" sz="1800" dirty="0" smtClean="0">
                <a:solidFill>
                  <a:srgbClr val="008000"/>
                </a:solidFill>
              </a:rPr>
              <a:t> 2.1) </a:t>
            </a:r>
            <a:r>
              <a:rPr lang="en-US" sz="1800" dirty="0" err="1" smtClean="0">
                <a:solidFill>
                  <a:srgbClr val="008000"/>
                </a:solidFill>
              </a:rPr>
              <a:t>MeV</a:t>
            </a:r>
            <a:r>
              <a:rPr lang="en-US" sz="1800" dirty="0" smtClean="0">
                <a:solidFill>
                  <a:srgbClr val="008000"/>
                </a:solidFill>
              </a:rPr>
              <a:t>/c</a:t>
            </a:r>
            <a:r>
              <a:rPr lang="en-US" sz="1800" baseline="30000" dirty="0" smtClean="0">
                <a:solidFill>
                  <a:srgbClr val="008000"/>
                </a:solidFill>
              </a:rPr>
              <a:t>2</a:t>
            </a:r>
          </a:p>
          <a:p>
            <a:r>
              <a:rPr lang="en-US" sz="1800" dirty="0" smtClean="0">
                <a:solidFill>
                  <a:srgbClr val="008000"/>
                </a:solidFill>
              </a:rPr>
              <a:t>M</a:t>
            </a:r>
            <a:r>
              <a:rPr lang="en-US" sz="1800" baseline="-25000" dirty="0" smtClean="0">
                <a:solidFill>
                  <a:srgbClr val="008000"/>
                </a:solidFill>
              </a:rPr>
              <a:t>2</a:t>
            </a:r>
            <a:r>
              <a:rPr lang="en-US" sz="1800" dirty="0" smtClean="0">
                <a:solidFill>
                  <a:srgbClr val="008000"/>
                </a:solidFill>
              </a:rPr>
              <a:t>-M</a:t>
            </a:r>
            <a:r>
              <a:rPr lang="en-US" sz="1800" baseline="-25000" dirty="0" smtClean="0">
                <a:solidFill>
                  <a:srgbClr val="008000"/>
                </a:solidFill>
              </a:rPr>
              <a:t>B*</a:t>
            </a:r>
            <a:r>
              <a:rPr lang="en-US" sz="1800" dirty="0" smtClean="0">
                <a:solidFill>
                  <a:srgbClr val="008000"/>
                </a:solidFill>
              </a:rPr>
              <a:t>-M</a:t>
            </a:r>
            <a:r>
              <a:rPr lang="en-US" sz="1800" baseline="-25000" dirty="0" smtClean="0">
                <a:solidFill>
                  <a:srgbClr val="008000"/>
                </a:solidFill>
              </a:rPr>
              <a:t>B* </a:t>
            </a:r>
            <a:r>
              <a:rPr lang="en-US" sz="1800" dirty="0" smtClean="0">
                <a:solidFill>
                  <a:srgbClr val="008000"/>
                </a:solidFill>
              </a:rPr>
              <a:t>= (1.8 </a:t>
            </a:r>
            <a:r>
              <a:rPr lang="en-US" sz="1800" b="1" u="sng" baseline="14000" dirty="0" smtClean="0">
                <a:solidFill>
                  <a:srgbClr val="008000"/>
                </a:solidFill>
              </a:rPr>
              <a:t>+</a:t>
            </a:r>
            <a:r>
              <a:rPr lang="en-US" sz="1800" dirty="0" smtClean="0">
                <a:solidFill>
                  <a:srgbClr val="008000"/>
                </a:solidFill>
              </a:rPr>
              <a:t> 1.8) </a:t>
            </a:r>
            <a:r>
              <a:rPr lang="en-US" sz="1800" dirty="0" err="1" smtClean="0">
                <a:solidFill>
                  <a:srgbClr val="008000"/>
                </a:solidFill>
              </a:rPr>
              <a:t>MeV</a:t>
            </a:r>
            <a:r>
              <a:rPr lang="en-US" sz="1800" dirty="0" smtClean="0">
                <a:solidFill>
                  <a:srgbClr val="008000"/>
                </a:solidFill>
              </a:rPr>
              <a:t>/c</a:t>
            </a:r>
            <a:r>
              <a:rPr lang="en-US" sz="1800" baseline="30000" dirty="0" smtClean="0">
                <a:solidFill>
                  <a:srgbClr val="008000"/>
                </a:solidFill>
              </a:rPr>
              <a:t>2</a:t>
            </a:r>
            <a:endParaRPr lang="en-US" sz="1800" baseline="30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3483"/>
            <a:ext cx="9143999" cy="56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715994" y="414068"/>
            <a:ext cx="422693" cy="2760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</p:spPr>
        <p:txBody>
          <a:bodyPr/>
          <a:lstStyle/>
          <a:p>
            <a:fld id="{D72143E4-151D-4C7C-B856-16BF076D517F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830" y="3370976"/>
            <a:ext cx="5943601" cy="211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45168" y="0"/>
            <a:ext cx="8229600" cy="481263"/>
          </a:xfrm>
        </p:spPr>
        <p:txBody>
          <a:bodyPr/>
          <a:lstStyle/>
          <a:p>
            <a:r>
              <a:rPr lang="en-US" b="1" dirty="0" smtClean="0"/>
              <a:t>Amplitude analysis of </a:t>
            </a:r>
            <a:r>
              <a:rPr lang="en-US" b="1" dirty="0" err="1" smtClean="0"/>
              <a:t>e</a:t>
            </a:r>
            <a:r>
              <a:rPr lang="en-US" b="1" baseline="30000" dirty="0" err="1" smtClean="0"/>
              <a:t>+</a:t>
            </a:r>
            <a:r>
              <a:rPr lang="en-US" b="1" dirty="0" err="1" smtClean="0"/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→</a:t>
            </a:r>
            <a:r>
              <a:rPr lang="el-GR" b="1" dirty="0" smtClean="0"/>
              <a:t>ϒ</a:t>
            </a:r>
            <a:r>
              <a:rPr lang="en-US" b="1" dirty="0" smtClean="0"/>
              <a:t>(</a:t>
            </a:r>
            <a:r>
              <a:rPr lang="en-US" b="1" dirty="0" err="1" smtClean="0"/>
              <a:t>nS</a:t>
            </a:r>
            <a:r>
              <a:rPr lang="en-US" b="1" dirty="0" smtClean="0"/>
              <a:t>)</a:t>
            </a:r>
            <a:r>
              <a:rPr lang="el-GR" b="1" dirty="0" smtClean="0"/>
              <a:t>π</a:t>
            </a:r>
            <a:r>
              <a:rPr lang="en-US" b="1" baseline="30000" dirty="0" smtClean="0"/>
              <a:t>+</a:t>
            </a:r>
            <a:r>
              <a:rPr lang="el-GR" b="1" dirty="0" smtClean="0"/>
              <a:t>π</a:t>
            </a:r>
            <a:r>
              <a:rPr lang="en-US" b="1" baseline="30000" dirty="0" smtClean="0"/>
              <a:t>-</a:t>
            </a:r>
            <a:r>
              <a:rPr lang="en-US" dirty="0" smtClean="0"/>
              <a:t> </a:t>
            </a:r>
            <a:endParaRPr lang="ru-RU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222" y="367749"/>
            <a:ext cx="847737" cy="5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93294"/>
            <a:ext cx="290977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Belle: PRD91, 072003 (2015)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5568" y="3152274"/>
            <a:ext cx="4254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Palace Script MT" pitchFamily="66" charset="0"/>
              </a:rPr>
              <a:t>L</a:t>
            </a:r>
            <a:r>
              <a:rPr lang="en-US" b="1" baseline="-25000" dirty="0" err="1" smtClean="0"/>
              <a:t>fit</a:t>
            </a:r>
            <a:r>
              <a:rPr lang="en-US" b="1" dirty="0" err="1" smtClean="0"/>
              <a:t>-</a:t>
            </a:r>
            <a:r>
              <a:rPr lang="en-US" b="1" dirty="0" err="1" smtClean="0">
                <a:latin typeface="Palace Script MT" pitchFamily="66" charset="0"/>
              </a:rPr>
              <a:t>L</a:t>
            </a:r>
            <a:r>
              <a:rPr lang="en-US" b="1" baseline="-25000" dirty="0" err="1" smtClean="0"/>
              <a:t>nominal</a:t>
            </a:r>
            <a:r>
              <a:rPr lang="en-US" b="1" baseline="-25000" dirty="0" smtClean="0"/>
              <a:t>  </a:t>
            </a:r>
            <a:r>
              <a:rPr lang="en-US" b="1" dirty="0" smtClean="0">
                <a:latin typeface="+mn-lt"/>
              </a:rPr>
              <a:t>for 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(2S)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 (</a:t>
            </a:r>
            <a:r>
              <a:rPr lang="el-GR" b="1" dirty="0" smtClean="0">
                <a:latin typeface="+mn-lt"/>
              </a:rPr>
              <a:t>ϒ</a:t>
            </a:r>
            <a:r>
              <a:rPr lang="en-US" b="1" dirty="0" smtClean="0">
                <a:latin typeface="+mn-lt"/>
              </a:rPr>
              <a:t>(3S)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+</a:t>
            </a:r>
            <a:r>
              <a:rPr lang="el-GR" b="1" dirty="0" smtClean="0">
                <a:latin typeface="+mn-lt"/>
              </a:rPr>
              <a:t>π</a:t>
            </a:r>
            <a:r>
              <a:rPr lang="en-US" b="1" baseline="30000" dirty="0" smtClean="0">
                <a:latin typeface="+mn-lt"/>
              </a:rPr>
              <a:t>-</a:t>
            </a:r>
            <a:r>
              <a:rPr lang="en-US" dirty="0" smtClean="0">
                <a:latin typeface="+mn-lt"/>
              </a:rPr>
              <a:t>)</a:t>
            </a:r>
            <a:endParaRPr lang="ru-RU" b="1" dirty="0"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244454" y="5622878"/>
            <a:ext cx="122830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65294</TotalTime>
  <Words>2750</Words>
  <Application>Microsoft Office PowerPoint</Application>
  <PresentationFormat>Экран (4:3)</PresentationFormat>
  <Paragraphs>317</Paragraphs>
  <Slides>23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4_Оформление по умолчанию</vt:lpstr>
      <vt:lpstr>9_Оформление по умолчанию</vt:lpstr>
      <vt:lpstr>10_Оформление по умолчанию</vt:lpstr>
      <vt:lpstr>Формула</vt:lpstr>
      <vt:lpstr>Слайд 1</vt:lpstr>
      <vt:lpstr>Belle experiment</vt:lpstr>
      <vt:lpstr>Study of σ(e+e-→ϒ(nS)π+π-) and σ(e+e-→    ) in the region of ϒ(5S) and ϒ(6S) resonances</vt:lpstr>
      <vt:lpstr>Слайд 4</vt:lpstr>
      <vt:lpstr>Слайд 5</vt:lpstr>
      <vt:lpstr>Слайд 6</vt:lpstr>
      <vt:lpstr>Слайд 7</vt:lpstr>
      <vt:lpstr>Study of ϒ(5S)→Zbπ</vt:lpstr>
      <vt:lpstr>Amplitude analysis of e+e-→ϒ(nS)π+π- </vt:lpstr>
      <vt:lpstr>Слайд 10</vt:lpstr>
      <vt:lpstr>Слайд 11</vt:lpstr>
      <vt:lpstr>Слайд 12</vt:lpstr>
      <vt:lpstr>Слайд 13</vt:lpstr>
      <vt:lpstr>Слайд 14</vt:lpstr>
      <vt:lpstr>Summary on Zb(10610) and Zb(10650)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charm spectroscopy from B-factories</dc:title>
  <dc:subject>Talk  at CHARM2010</dc:subject>
  <dc:creator>Roman Mizuk</dc:creator>
  <cp:lastModifiedBy>epifanov</cp:lastModifiedBy>
  <cp:revision>2077</cp:revision>
  <cp:lastPrinted>1601-01-01T00:00:00Z</cp:lastPrinted>
  <dcterms:created xsi:type="dcterms:W3CDTF">2008-06-23T19:54:31Z</dcterms:created>
  <dcterms:modified xsi:type="dcterms:W3CDTF">2015-08-26T22:11:37Z</dcterms:modified>
</cp:coreProperties>
</file>